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86" r:id="rId9"/>
    <p:sldId id="263" r:id="rId10"/>
    <p:sldId id="264" r:id="rId11"/>
    <p:sldId id="265" r:id="rId12"/>
    <p:sldId id="268" r:id="rId13"/>
    <p:sldId id="266" r:id="rId14"/>
    <p:sldId id="267" r:id="rId15"/>
    <p:sldId id="269" r:id="rId16"/>
    <p:sldId id="271" r:id="rId17"/>
    <p:sldId id="272" r:id="rId18"/>
    <p:sldId id="273" r:id="rId19"/>
    <p:sldId id="274" r:id="rId20"/>
    <p:sldId id="283" r:id="rId21"/>
    <p:sldId id="284" r:id="rId22"/>
    <p:sldId id="275" r:id="rId23"/>
    <p:sldId id="276" r:id="rId24"/>
    <p:sldId id="277" r:id="rId25"/>
    <p:sldId id="278" r:id="rId26"/>
    <p:sldId id="279" r:id="rId27"/>
    <p:sldId id="280" r:id="rId28"/>
    <p:sldId id="281" r:id="rId29"/>
    <p:sldId id="282" r:id="rId30"/>
    <p:sldId id="285" r:id="rId31"/>
    <p:sldId id="287" r:id="rId32"/>
    <p:sldId id="289" r:id="rId33"/>
    <p:sldId id="290" r:id="rId34"/>
    <p:sldId id="291" r:id="rId35"/>
    <p:sldId id="288"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 id="306" r:id="rId52"/>
    <p:sldId id="308" r:id="rId53"/>
    <p:sldId id="30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rs.gov/compliance/criminal-investigation/employer-and-employee-responsibilities-employment-tax-enforce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law.cornell.edu/uscode/text/26/6654" TargetMode="External"/><Relationship Id="rId2" Type="http://schemas.openxmlformats.org/officeDocument/2006/relationships/hyperlink" Target="https://www.law.cornell.edu/uscode/text/26/7203" TargetMode="External"/><Relationship Id="rId1" Type="http://schemas.openxmlformats.org/officeDocument/2006/relationships/slideLayout" Target="../slideLayouts/slideLayout2.xml"/><Relationship Id="rId4" Type="http://schemas.openxmlformats.org/officeDocument/2006/relationships/hyperlink" Target="https://www.law.cornell.edu/uscode/text/26/665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law.cornell.edu/uscode/text/26/720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law.cornell.edu/uscode/text/26/720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law.cornell.edu/uscode/text/26/721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law.cornell.edu/uscode/text/18/2331" TargetMode="External"/><Relationship Id="rId2" Type="http://schemas.openxmlformats.org/officeDocument/2006/relationships/hyperlink" Target="https://www.law.cornell.edu/uscode/text/18/100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law.cornell.edu/uscode/text/18/37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02A9-42A2-48B0-A063-73999E7C2423}"/>
              </a:ext>
            </a:extLst>
          </p:cNvPr>
          <p:cNvSpPr>
            <a:spLocks noGrp="1"/>
          </p:cNvSpPr>
          <p:nvPr>
            <p:ph type="ctrTitle"/>
          </p:nvPr>
        </p:nvSpPr>
        <p:spPr/>
        <p:txBody>
          <a:bodyPr/>
          <a:lstStyle/>
          <a:p>
            <a:pPr algn="ctr"/>
            <a:r>
              <a:rPr lang="en-US" sz="4800" dirty="0"/>
              <a:t>Lessons to Learn from the ABA Tax Section-</a:t>
            </a:r>
            <a:br>
              <a:rPr lang="en-US" sz="4800" dirty="0"/>
            </a:br>
            <a:r>
              <a:rPr lang="en-US" sz="4800" dirty="0"/>
              <a:t>Collection, Payroll Taxes and CID</a:t>
            </a:r>
            <a:r>
              <a:rPr lang="en-US" dirty="0"/>
              <a:t>	</a:t>
            </a:r>
          </a:p>
        </p:txBody>
      </p:sp>
      <p:sp>
        <p:nvSpPr>
          <p:cNvPr id="3" name="Subtitle 2">
            <a:extLst>
              <a:ext uri="{FF2B5EF4-FFF2-40B4-BE49-F238E27FC236}">
                <a16:creationId xmlns:a16="http://schemas.microsoft.com/office/drawing/2014/main" id="{724BDDE0-467D-40FD-9766-A13EF5886C15}"/>
              </a:ext>
            </a:extLst>
          </p:cNvPr>
          <p:cNvSpPr>
            <a:spLocks noGrp="1"/>
          </p:cNvSpPr>
          <p:nvPr>
            <p:ph type="subTitle" idx="1"/>
          </p:nvPr>
        </p:nvSpPr>
        <p:spPr>
          <a:xfrm>
            <a:off x="1507067" y="4050832"/>
            <a:ext cx="8207384" cy="2266077"/>
          </a:xfrm>
        </p:spPr>
        <p:txBody>
          <a:bodyPr>
            <a:normAutofit lnSpcReduction="10000"/>
          </a:bodyPr>
          <a:lstStyle/>
          <a:p>
            <a:pPr algn="ctr"/>
            <a:r>
              <a:rPr lang="en-US" dirty="0"/>
              <a:t>By David L. Rice, J.D., LL.M.</a:t>
            </a:r>
          </a:p>
          <a:p>
            <a:pPr algn="ctr"/>
            <a:r>
              <a:rPr lang="en-US" dirty="0"/>
              <a:t>David Lee Rice, APLC</a:t>
            </a:r>
          </a:p>
          <a:p>
            <a:pPr algn="ctr"/>
            <a:r>
              <a:rPr lang="en-US" dirty="0"/>
              <a:t>2780 Skypark Drive, Suite 475</a:t>
            </a:r>
          </a:p>
          <a:p>
            <a:pPr algn="ctr"/>
            <a:r>
              <a:rPr lang="en-US" dirty="0"/>
              <a:t>Torrance, CA 90505</a:t>
            </a:r>
          </a:p>
          <a:p>
            <a:pPr algn="ctr"/>
            <a:r>
              <a:rPr lang="en-US" dirty="0"/>
              <a:t>310-517-8600</a:t>
            </a:r>
          </a:p>
          <a:p>
            <a:pPr algn="ctr"/>
            <a:r>
              <a:rPr lang="en-US" dirty="0"/>
              <a:t>drice@lawrice.com</a:t>
            </a:r>
          </a:p>
          <a:p>
            <a:pPr algn="ctr"/>
            <a:endParaRPr lang="en-US" dirty="0"/>
          </a:p>
        </p:txBody>
      </p:sp>
    </p:spTree>
    <p:extLst>
      <p:ext uri="{BB962C8B-B14F-4D97-AF65-F5344CB8AC3E}">
        <p14:creationId xmlns:p14="http://schemas.microsoft.com/office/powerpoint/2010/main" val="72402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9F2E-ADA1-4589-A60C-9827B8057A1B}"/>
              </a:ext>
            </a:extLst>
          </p:cNvPr>
          <p:cNvSpPr>
            <a:spLocks noGrp="1"/>
          </p:cNvSpPr>
          <p:nvPr>
            <p:ph type="title"/>
          </p:nvPr>
        </p:nvSpPr>
        <p:spPr/>
        <p:txBody>
          <a:bodyPr/>
          <a:lstStyle/>
          <a:p>
            <a:pPr algn="ctr"/>
            <a:r>
              <a:rPr lang="en-US" dirty="0"/>
              <a:t>Evasion of Payment	</a:t>
            </a:r>
          </a:p>
        </p:txBody>
      </p:sp>
      <p:sp>
        <p:nvSpPr>
          <p:cNvPr id="3" name="Content Placeholder 2">
            <a:extLst>
              <a:ext uri="{FF2B5EF4-FFF2-40B4-BE49-F238E27FC236}">
                <a16:creationId xmlns:a16="http://schemas.microsoft.com/office/drawing/2014/main" id="{828C26C1-A333-4AF0-9BE3-3803077769B6}"/>
              </a:ext>
            </a:extLst>
          </p:cNvPr>
          <p:cNvSpPr>
            <a:spLocks noGrp="1"/>
          </p:cNvSpPr>
          <p:nvPr>
            <p:ph idx="1"/>
          </p:nvPr>
        </p:nvSpPr>
        <p:spPr/>
        <p:txBody>
          <a:bodyPr/>
          <a:lstStyle/>
          <a:p>
            <a:r>
              <a:rPr lang="en-US" dirty="0"/>
              <a:t>This offense generally occurs after the existence of a tax due and owing has been established (either by the taxpayer reporting the amount of tax or by the I.R.S. assessing the amount of tax deemed to be due and owing) and almost always involves an affirmative act of concealment of money or assets from which the tax could be paid. As discussed in Section 1-1.04 below, it is not essential that the I.R.S. have made a formal assessment of taxes owed and a demand for payment in order for tax evasion charges to be brought. Tax deficiency can arise by operation of law when there is a failure to file and the government later determines the tax liability. </a:t>
            </a:r>
            <a:r>
              <a:rPr lang="en-US" i="1" dirty="0"/>
              <a:t>United States v. Daniel</a:t>
            </a:r>
            <a:r>
              <a:rPr lang="en-US" dirty="0"/>
              <a:t>, 956 F.2d 540, 542 (6th Cir. 1992). </a:t>
            </a:r>
          </a:p>
        </p:txBody>
      </p:sp>
    </p:spTree>
    <p:extLst>
      <p:ext uri="{BB962C8B-B14F-4D97-AF65-F5344CB8AC3E}">
        <p14:creationId xmlns:p14="http://schemas.microsoft.com/office/powerpoint/2010/main" val="404513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CD09-73D1-45B3-A09D-28DC498265FC}"/>
              </a:ext>
            </a:extLst>
          </p:cNvPr>
          <p:cNvSpPr>
            <a:spLocks noGrp="1"/>
          </p:cNvSpPr>
          <p:nvPr>
            <p:ph type="title"/>
          </p:nvPr>
        </p:nvSpPr>
        <p:spPr/>
        <p:txBody>
          <a:bodyPr/>
          <a:lstStyle/>
          <a:p>
            <a:pPr algn="ctr"/>
            <a:r>
              <a:rPr lang="en-US" dirty="0"/>
              <a:t>Evasion of Payment</a:t>
            </a:r>
            <a:br>
              <a:rPr lang="en-US" dirty="0"/>
            </a:br>
            <a:r>
              <a:rPr lang="en-US" dirty="0"/>
              <a:t>The Attempt</a:t>
            </a:r>
          </a:p>
        </p:txBody>
      </p:sp>
      <p:sp>
        <p:nvSpPr>
          <p:cNvPr id="3" name="Content Placeholder 2">
            <a:extLst>
              <a:ext uri="{FF2B5EF4-FFF2-40B4-BE49-F238E27FC236}">
                <a16:creationId xmlns:a16="http://schemas.microsoft.com/office/drawing/2014/main" id="{7F23BBFE-B0C2-4B14-8CEA-3169D47D5DA9}"/>
              </a:ext>
            </a:extLst>
          </p:cNvPr>
          <p:cNvSpPr>
            <a:spLocks noGrp="1"/>
          </p:cNvSpPr>
          <p:nvPr>
            <p:ph idx="1"/>
          </p:nvPr>
        </p:nvSpPr>
        <p:spPr>
          <a:xfrm>
            <a:off x="1449121" y="2764597"/>
            <a:ext cx="8596668" cy="3880773"/>
          </a:xfrm>
        </p:spPr>
        <p:txBody>
          <a:bodyPr/>
          <a:lstStyle/>
          <a:p>
            <a:r>
              <a:rPr lang="en-US" dirty="0"/>
              <a:t>Affirmative acts of evasion of payment almost always involve some form of concealment of money or assets with which the tax could be paid or the removal of assets from the reach of the I.R.S. Merely failing to pay assessed taxes, without more, does not constitute evasion of payment (though it may constitute willful failure to pay taxes under § 7203). Thus, in the absence of an affirmative act, obstinate refusal to pay taxes due and the possession of the funds needed to pay the taxes is insufficient for an evasion charge. </a:t>
            </a:r>
          </a:p>
          <a:p>
            <a:r>
              <a:rPr lang="en-US" dirty="0"/>
              <a:t>Affirmative acts of evasion of payment generally involve schemes to deal in currency, place assets in the names of others, transfer assets abroad or omit assets on a Form 433-A.</a:t>
            </a:r>
          </a:p>
        </p:txBody>
      </p:sp>
    </p:spTree>
    <p:extLst>
      <p:ext uri="{BB962C8B-B14F-4D97-AF65-F5344CB8AC3E}">
        <p14:creationId xmlns:p14="http://schemas.microsoft.com/office/powerpoint/2010/main" val="343866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87EE-F5A4-4B39-A688-C5CBC3E4CA89}"/>
              </a:ext>
            </a:extLst>
          </p:cNvPr>
          <p:cNvSpPr>
            <a:spLocks noGrp="1"/>
          </p:cNvSpPr>
          <p:nvPr>
            <p:ph type="title"/>
          </p:nvPr>
        </p:nvSpPr>
        <p:spPr/>
        <p:txBody>
          <a:bodyPr/>
          <a:lstStyle/>
          <a:p>
            <a:pPr algn="ctr"/>
            <a:r>
              <a:rPr lang="en-US" dirty="0"/>
              <a:t>Attempt to Evade Tax</a:t>
            </a:r>
            <a:br>
              <a:rPr lang="en-US" dirty="0"/>
            </a:br>
            <a:r>
              <a:rPr lang="en-US" dirty="0"/>
              <a:t>Do you have to show an Assessment?</a:t>
            </a:r>
          </a:p>
        </p:txBody>
      </p:sp>
      <p:sp>
        <p:nvSpPr>
          <p:cNvPr id="3" name="Content Placeholder 2">
            <a:extLst>
              <a:ext uri="{FF2B5EF4-FFF2-40B4-BE49-F238E27FC236}">
                <a16:creationId xmlns:a16="http://schemas.microsoft.com/office/drawing/2014/main" id="{763A2056-8664-461C-9609-276BEA767EE4}"/>
              </a:ext>
            </a:extLst>
          </p:cNvPr>
          <p:cNvSpPr>
            <a:spLocks noGrp="1"/>
          </p:cNvSpPr>
          <p:nvPr>
            <p:ph idx="1"/>
          </p:nvPr>
        </p:nvSpPr>
        <p:spPr>
          <a:xfrm>
            <a:off x="677334" y="1846691"/>
            <a:ext cx="8596668" cy="5011309"/>
          </a:xfrm>
        </p:spPr>
        <p:txBody>
          <a:bodyPr>
            <a:noAutofit/>
          </a:bodyPr>
          <a:lstStyle/>
          <a:p>
            <a:r>
              <a:rPr lang="en-US" sz="1200" dirty="0"/>
              <a:t>[a] Generally. The government must demonstrate the existence of a tax due and owing,</a:t>
            </a:r>
          </a:p>
          <a:p>
            <a:r>
              <a:rPr lang="en-US" sz="1200" dirty="0"/>
              <a:t>i.e., a tax deficiency, to prove tax evasion. For further information see discussion of this</a:t>
            </a:r>
          </a:p>
          <a:p>
            <a:r>
              <a:rPr lang="en-US" sz="1200" dirty="0"/>
              <a:t>element in the evasion of assessment section above.</a:t>
            </a:r>
          </a:p>
          <a:p>
            <a:r>
              <a:rPr lang="en-US" sz="1200" dirty="0"/>
              <a:t>[b] It is not essential that the I.R.S. have made a formal assessment of taxes owed and a</a:t>
            </a:r>
          </a:p>
          <a:p>
            <a:r>
              <a:rPr lang="en-US" sz="1200" dirty="0"/>
              <a:t>demand for payment in order to bring tax evasion charges on an evasion of payment theory. Tax</a:t>
            </a:r>
          </a:p>
          <a:p>
            <a:r>
              <a:rPr lang="en-US" sz="1200" dirty="0"/>
              <a:t>deficiency can arise by operation of law when there is a failure to file and the government later</a:t>
            </a:r>
          </a:p>
          <a:p>
            <a:r>
              <a:rPr lang="en-US" sz="1200" dirty="0"/>
              <a:t>determines the tax liability. See, United States v. Daniel, 956 F.2d 540, 542 (6th Cir. 1992);</a:t>
            </a:r>
          </a:p>
          <a:p>
            <a:r>
              <a:rPr lang="en-US" sz="1200" dirty="0"/>
              <a:t>United States v. Hogan, 861 F.2d 312, 315-16 (1st Cir. 1988).</a:t>
            </a:r>
          </a:p>
          <a:p>
            <a:r>
              <a:rPr lang="en-US" sz="1200" dirty="0"/>
              <a:t>The law is not so clear in the Third Circuit. See the discussion in United States v.</a:t>
            </a:r>
          </a:p>
          <a:p>
            <a:r>
              <a:rPr lang="en-US" sz="1200" dirty="0"/>
              <a:t>Farnsworth, 456 F.3d 394, 402-03 (3d Cir. 2006), where the court stated that no assessment is</a:t>
            </a:r>
          </a:p>
          <a:p>
            <a:r>
              <a:rPr lang="en-US" sz="1200" dirty="0"/>
              <a:t>required but noted that United States v. McGill, 964 F.2d 222, 233 (3d Cir. 1992), suggested</a:t>
            </a:r>
          </a:p>
          <a:p>
            <a:r>
              <a:rPr lang="en-US" sz="1200" dirty="0"/>
              <a:t>otherwise.</a:t>
            </a:r>
          </a:p>
          <a:p>
            <a:r>
              <a:rPr lang="en-US" sz="1200" dirty="0"/>
              <a:t>[c] Right of defendant to dispute assessment. Although an assessment is prima facie proof of a</a:t>
            </a:r>
          </a:p>
          <a:p>
            <a:r>
              <a:rPr lang="en-US" sz="1200" dirty="0"/>
              <a:t>tax deficiency, the defendant has a constitutional right to present rebuttal evidence and have the jury</a:t>
            </a:r>
          </a:p>
          <a:p>
            <a:r>
              <a:rPr lang="en-US" sz="1200" dirty="0"/>
              <a:t>decide his guilt on each element of the crime. United States v. Silkman, 156 F.3d 833, 835 (8th Cir.</a:t>
            </a:r>
          </a:p>
          <a:p>
            <a:r>
              <a:rPr lang="en-US" sz="1200" dirty="0"/>
              <a:t>1998). </a:t>
            </a:r>
          </a:p>
        </p:txBody>
      </p:sp>
    </p:spTree>
    <p:extLst>
      <p:ext uri="{BB962C8B-B14F-4D97-AF65-F5344CB8AC3E}">
        <p14:creationId xmlns:p14="http://schemas.microsoft.com/office/powerpoint/2010/main" val="389887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20DC-5027-4E70-8B46-47A3BFD91BD6}"/>
              </a:ext>
            </a:extLst>
          </p:cNvPr>
          <p:cNvSpPr>
            <a:spLocks noGrp="1"/>
          </p:cNvSpPr>
          <p:nvPr>
            <p:ph type="title"/>
          </p:nvPr>
        </p:nvSpPr>
        <p:spPr/>
        <p:txBody>
          <a:bodyPr/>
          <a:lstStyle/>
          <a:p>
            <a:pPr algn="ctr"/>
            <a:r>
              <a:rPr lang="en-US" dirty="0"/>
              <a:t>Examples of Attempt to Evade the Payment of Tax</a:t>
            </a:r>
          </a:p>
        </p:txBody>
      </p:sp>
      <p:sp>
        <p:nvSpPr>
          <p:cNvPr id="3" name="Content Placeholder 2">
            <a:extLst>
              <a:ext uri="{FF2B5EF4-FFF2-40B4-BE49-F238E27FC236}">
                <a16:creationId xmlns:a16="http://schemas.microsoft.com/office/drawing/2014/main" id="{13F8D025-BA7F-4A0C-A47B-B3557AA2ABC2}"/>
              </a:ext>
            </a:extLst>
          </p:cNvPr>
          <p:cNvSpPr>
            <a:spLocks noGrp="1"/>
          </p:cNvSpPr>
          <p:nvPr>
            <p:ph idx="1"/>
          </p:nvPr>
        </p:nvSpPr>
        <p:spPr>
          <a:xfrm>
            <a:off x="677334" y="1723861"/>
            <a:ext cx="8596668" cy="5011309"/>
          </a:xfrm>
        </p:spPr>
        <p:txBody>
          <a:bodyPr>
            <a:noAutofit/>
          </a:bodyPr>
          <a:lstStyle/>
          <a:p>
            <a:r>
              <a:rPr lang="en-US" sz="1100" b="1" dirty="0"/>
              <a:t>1. Concealing assets by using bank accounts of family members and coworkers</a:t>
            </a:r>
            <a:r>
              <a:rPr lang="en-US" sz="1100" dirty="0"/>
              <a:t>.</a:t>
            </a:r>
          </a:p>
          <a:p>
            <a:r>
              <a:rPr lang="en-US" sz="1100" i="1" dirty="0"/>
              <a:t>United States v. Shoppert, 362 F.3d 451</a:t>
            </a:r>
            <a:r>
              <a:rPr lang="en-US" sz="1100" dirty="0"/>
              <a:t>, 460 (8th Cir.), cert. denied, 543 U.S. 911</a:t>
            </a:r>
          </a:p>
          <a:p>
            <a:r>
              <a:rPr lang="en-US" sz="1100" dirty="0"/>
              <a:t>(2004); </a:t>
            </a:r>
            <a:r>
              <a:rPr lang="en-US" sz="1100" i="1" dirty="0"/>
              <a:t>United States v. McGill</a:t>
            </a:r>
            <a:r>
              <a:rPr lang="en-US" sz="1100" dirty="0"/>
              <a:t>, 964 F.2d 222, 233 (3d Cir. 1992).</a:t>
            </a:r>
          </a:p>
          <a:p>
            <a:r>
              <a:rPr lang="en-US" sz="1100" b="1" dirty="0"/>
              <a:t>2. Making expenditures extensively by cash and through the use of third parties'</a:t>
            </a:r>
          </a:p>
          <a:p>
            <a:r>
              <a:rPr lang="en-US" sz="1100" b="1" dirty="0"/>
              <a:t>credit cards and placing assets in the names of third parties</a:t>
            </a:r>
            <a:r>
              <a:rPr lang="en-US" sz="1100" dirty="0"/>
              <a:t>. </a:t>
            </a:r>
            <a:r>
              <a:rPr lang="en-US" sz="1100" i="1" dirty="0"/>
              <a:t>United States v. Shoppert</a:t>
            </a:r>
            <a:r>
              <a:rPr lang="en-US" sz="1100" dirty="0"/>
              <a:t>,</a:t>
            </a:r>
          </a:p>
          <a:p>
            <a:r>
              <a:rPr lang="en-US" sz="1100" dirty="0"/>
              <a:t>362 F.3d 451 (8th Cir.), cert. denied, 543 U.S. 911 (2004); </a:t>
            </a:r>
            <a:r>
              <a:rPr lang="en-US" sz="1100" i="1" dirty="0"/>
              <a:t>United States v. Daniel</a:t>
            </a:r>
            <a:r>
              <a:rPr lang="en-US" sz="1100" dirty="0"/>
              <a:t>, 956</a:t>
            </a:r>
          </a:p>
          <a:p>
            <a:r>
              <a:rPr lang="en-US" sz="1100" dirty="0"/>
              <a:t>F.2d 540, 543 (6th Cir. 1992).</a:t>
            </a:r>
          </a:p>
          <a:p>
            <a:r>
              <a:rPr lang="en-US" sz="1100" b="1" dirty="0"/>
              <a:t>3. Taxpayer's false statement to I.R.S. agent that she owned no real estate and</a:t>
            </a:r>
          </a:p>
          <a:p>
            <a:r>
              <a:rPr lang="en-US" sz="1100" b="1" dirty="0"/>
              <a:t>had no other assets with which to pay tax.</a:t>
            </a:r>
            <a:r>
              <a:rPr lang="en-US" sz="1100" dirty="0"/>
              <a:t> </a:t>
            </a:r>
            <a:r>
              <a:rPr lang="en-US" sz="1100" i="1" dirty="0"/>
              <a:t>United States v. Shoppert</a:t>
            </a:r>
            <a:r>
              <a:rPr lang="en-US" sz="1100" dirty="0"/>
              <a:t>, 362 F.3d 451, 460</a:t>
            </a:r>
          </a:p>
          <a:p>
            <a:r>
              <a:rPr lang="en-US" sz="1100" dirty="0"/>
              <a:t>(8th Cir.), cert. denied, 543 U.S. 911 (2004</a:t>
            </a:r>
            <a:r>
              <a:rPr lang="en-US" sz="1100" i="1" dirty="0"/>
              <a:t>); United States v. Brimberry,</a:t>
            </a:r>
            <a:r>
              <a:rPr lang="en-US" sz="1100" dirty="0"/>
              <a:t> 961 F.2d 1286,</a:t>
            </a:r>
          </a:p>
          <a:p>
            <a:r>
              <a:rPr lang="en-US" sz="1100" dirty="0"/>
              <a:t>1290-91 (7th Cir. 1992).</a:t>
            </a:r>
          </a:p>
          <a:p>
            <a:r>
              <a:rPr lang="en-US" sz="1100" b="1" dirty="0"/>
              <a:t>4. Maintaining a cash lifestyle by conducting all personal and professional</a:t>
            </a:r>
          </a:p>
          <a:p>
            <a:r>
              <a:rPr lang="en-US" sz="1100" b="1" dirty="0"/>
              <a:t>business in cash, possessing no credit cards, bank accounts, or accounting records and</a:t>
            </a:r>
          </a:p>
          <a:p>
            <a:r>
              <a:rPr lang="en-US" sz="1100" b="1" dirty="0"/>
              <a:t>never acquiring any attachable assets. </a:t>
            </a:r>
            <a:r>
              <a:rPr lang="en-US" sz="1100" dirty="0"/>
              <a:t>United States v. Shorter, 809 F.2d 54, 56-57 (D.C.</a:t>
            </a:r>
          </a:p>
          <a:p>
            <a:r>
              <a:rPr lang="en-US" sz="1100" dirty="0"/>
              <a:t>Cir.), cert. denied, 484 U.S. 817 (1987). </a:t>
            </a:r>
          </a:p>
          <a:p>
            <a:r>
              <a:rPr lang="en-US" sz="1100" dirty="0"/>
              <a:t>Lying to the IRS During an Audit Form 4180</a:t>
            </a:r>
          </a:p>
          <a:p>
            <a:r>
              <a:rPr lang="en-US" sz="1100" dirty="0"/>
              <a:t>Submitting false financial statements – Form 433s</a:t>
            </a:r>
          </a:p>
        </p:txBody>
      </p:sp>
    </p:spTree>
    <p:extLst>
      <p:ext uri="{BB962C8B-B14F-4D97-AF65-F5344CB8AC3E}">
        <p14:creationId xmlns:p14="http://schemas.microsoft.com/office/powerpoint/2010/main" val="116483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6D5D-9EDE-4622-9764-0D73DB77DBED}"/>
              </a:ext>
            </a:extLst>
          </p:cNvPr>
          <p:cNvSpPr>
            <a:spLocks noGrp="1"/>
          </p:cNvSpPr>
          <p:nvPr>
            <p:ph type="title"/>
          </p:nvPr>
        </p:nvSpPr>
        <p:spPr/>
        <p:txBody>
          <a:bodyPr/>
          <a:lstStyle/>
          <a:p>
            <a:pPr algn="ctr"/>
            <a:r>
              <a:rPr lang="en-US" dirty="0"/>
              <a:t>Examples of Attempt to Evade the</a:t>
            </a:r>
            <a:br>
              <a:rPr lang="en-US" dirty="0"/>
            </a:br>
            <a:r>
              <a:rPr lang="en-US" dirty="0"/>
              <a:t>Payment of Tax</a:t>
            </a:r>
          </a:p>
        </p:txBody>
      </p:sp>
      <p:sp>
        <p:nvSpPr>
          <p:cNvPr id="3" name="Content Placeholder 2">
            <a:extLst>
              <a:ext uri="{FF2B5EF4-FFF2-40B4-BE49-F238E27FC236}">
                <a16:creationId xmlns:a16="http://schemas.microsoft.com/office/drawing/2014/main" id="{E801A3F3-4699-4541-879A-C7CC964DA86D}"/>
              </a:ext>
            </a:extLst>
          </p:cNvPr>
          <p:cNvSpPr>
            <a:spLocks noGrp="1"/>
          </p:cNvSpPr>
          <p:nvPr>
            <p:ph idx="1"/>
          </p:nvPr>
        </p:nvSpPr>
        <p:spPr/>
        <p:txBody>
          <a:bodyPr>
            <a:normAutofit fontScale="92500" lnSpcReduction="20000"/>
          </a:bodyPr>
          <a:lstStyle/>
          <a:p>
            <a:r>
              <a:rPr lang="en-US" dirty="0"/>
              <a:t>Bankruptcy fraud. A legitimate goal of a bankruptcy petitioner may be immediate protection from I.R.S. collection activities (stay of collection and removal of levies). While the act of voluntarily filing a petition for bankruptcy may not constitute an affirmative act in and of itself, if it can be shown through other affirmative acts (e.g., predicating the petition on false or fraudulent obligations) that the petitioner's purpose in filing the bankruptcy petition was to prevent or delay I.R.S. collection efforts, the act of filing may constitute an affirmative act of evasion. See, e.g., </a:t>
            </a:r>
            <a:r>
              <a:rPr lang="en-US" i="1" dirty="0"/>
              <a:t>United States v. Huebner</a:t>
            </a:r>
            <a:r>
              <a:rPr lang="en-US" dirty="0"/>
              <a:t>, 48 F.3d 376, 379-80 (9th Cir. 1994)(the defendant, having created false loan documents and then filed for bankruptcy, was successfully prosecuted for evasion of payment.). 6. See also, </a:t>
            </a:r>
            <a:r>
              <a:rPr lang="en-US" i="1" dirty="0"/>
              <a:t>United States v. Hook</a:t>
            </a:r>
            <a:r>
              <a:rPr lang="en-US" dirty="0"/>
              <a:t>, 781 F.2d 1166, 1169 (6th Cir.), cert. denied, 479 U.S. 882 (1986); </a:t>
            </a:r>
            <a:r>
              <a:rPr lang="en-US" i="1" dirty="0"/>
              <a:t>United States v. Lamp</a:t>
            </a:r>
            <a:r>
              <a:rPr lang="en-US" dirty="0"/>
              <a:t>, 779 F.2d 1088, 1092-93 (5th Cir. 1986); </a:t>
            </a:r>
            <a:r>
              <a:rPr lang="en-US" i="1" dirty="0"/>
              <a:t>United States v. Swallow</a:t>
            </a:r>
            <a:r>
              <a:rPr lang="en-US" dirty="0"/>
              <a:t>, 511 F.2d 514, 521 (10th Cir.), cert. denied, 423 U.S. 845 (1975); </a:t>
            </a:r>
            <a:r>
              <a:rPr lang="en-US" i="1" dirty="0"/>
              <a:t>United States v. Trownsell</a:t>
            </a:r>
            <a:r>
              <a:rPr lang="en-US" dirty="0"/>
              <a:t>, 367 F.2d 815, 816 (7th Cir. 1966); </a:t>
            </a:r>
            <a:r>
              <a:rPr lang="en-US" i="1" dirty="0"/>
              <a:t>Cohen v. United States</a:t>
            </a:r>
            <a:r>
              <a:rPr lang="en-US" dirty="0"/>
              <a:t>, 297 F.2d 760, 762 (9th Cir.), cert. denied, 369 U.S. 865 (1962); </a:t>
            </a:r>
            <a:r>
              <a:rPr lang="en-US" i="1" dirty="0"/>
              <a:t>United States v. Mollet</a:t>
            </a:r>
            <a:r>
              <a:rPr lang="en-US" dirty="0"/>
              <a:t>, 290 F. 2d 273, 274-75 (2d Cir. 1961), for additional examples of acts to evade payment.</a:t>
            </a:r>
          </a:p>
        </p:txBody>
      </p:sp>
    </p:spTree>
    <p:extLst>
      <p:ext uri="{BB962C8B-B14F-4D97-AF65-F5344CB8AC3E}">
        <p14:creationId xmlns:p14="http://schemas.microsoft.com/office/powerpoint/2010/main" val="379066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EC31-5FB7-4818-A40D-307AF4B0B216}"/>
              </a:ext>
            </a:extLst>
          </p:cNvPr>
          <p:cNvSpPr>
            <a:spLocks noGrp="1"/>
          </p:cNvSpPr>
          <p:nvPr>
            <p:ph type="title"/>
          </p:nvPr>
        </p:nvSpPr>
        <p:spPr/>
        <p:txBody>
          <a:bodyPr/>
          <a:lstStyle/>
          <a:p>
            <a:pPr algn="ctr"/>
            <a:r>
              <a:rPr lang="en-US" dirty="0"/>
              <a:t>Attempt to Evade Tax</a:t>
            </a:r>
            <a:br>
              <a:rPr lang="en-US" dirty="0"/>
            </a:br>
            <a:r>
              <a:rPr lang="en-US" dirty="0"/>
              <a:t>Willfulness</a:t>
            </a:r>
          </a:p>
        </p:txBody>
      </p:sp>
      <p:sp>
        <p:nvSpPr>
          <p:cNvPr id="3" name="Content Placeholder 2">
            <a:extLst>
              <a:ext uri="{FF2B5EF4-FFF2-40B4-BE49-F238E27FC236}">
                <a16:creationId xmlns:a16="http://schemas.microsoft.com/office/drawing/2014/main" id="{1F18385D-62EA-415E-A3F0-F416016F0CF3}"/>
              </a:ext>
            </a:extLst>
          </p:cNvPr>
          <p:cNvSpPr>
            <a:spLocks noGrp="1"/>
          </p:cNvSpPr>
          <p:nvPr>
            <p:ph idx="1"/>
          </p:nvPr>
        </p:nvSpPr>
        <p:spPr/>
        <p:txBody>
          <a:bodyPr>
            <a:normAutofit lnSpcReduction="10000"/>
          </a:bodyPr>
          <a:lstStyle/>
          <a:p>
            <a:r>
              <a:rPr lang="en-US" dirty="0"/>
              <a:t>Willfulness  is defined as the "voluntary, intentional violation of a known legal duty." Cheek v. United States, 498 U.S. 192, 201 (1991); </a:t>
            </a:r>
            <a:r>
              <a:rPr lang="en-US" i="1" dirty="0"/>
              <a:t>United States v. Pomponio</a:t>
            </a:r>
            <a:r>
              <a:rPr lang="en-US" dirty="0"/>
              <a:t>, 429 U.S. 10, 12 (1976); </a:t>
            </a:r>
            <a:r>
              <a:rPr lang="en-US" i="1" dirty="0"/>
              <a:t>United States v. Bishop</a:t>
            </a:r>
            <a:r>
              <a:rPr lang="en-US" dirty="0"/>
              <a:t>, 412 U.S. 346, 360 (1973). See discussion of this element in the evasion of assessment section above. </a:t>
            </a:r>
          </a:p>
          <a:p>
            <a:r>
              <a:rPr lang="en-US" dirty="0"/>
              <a:t>Willfulness is subjectively measured. A defendant's good faith belief that he is not violating the tax laws, no matter how objectively unreasonable that belief may be, is a defense in a tax prosecution. </a:t>
            </a:r>
            <a:r>
              <a:rPr lang="en-US" i="1" dirty="0"/>
              <a:t>Cheek v. United States</a:t>
            </a:r>
            <a:r>
              <a:rPr lang="en-US" dirty="0"/>
              <a:t>, 498 U.S. 192, 199-201 (1991). See also, </a:t>
            </a:r>
            <a:r>
              <a:rPr lang="en-US" i="1" dirty="0"/>
              <a:t>United States v. Grunewald</a:t>
            </a:r>
            <a:r>
              <a:rPr lang="en-US" dirty="0"/>
              <a:t>, 987 F.2d 531, 535-36 (8th Cir. 1993). </a:t>
            </a:r>
          </a:p>
          <a:p>
            <a:r>
              <a:rPr lang="en-US" dirty="0"/>
              <a:t>Indirect proof of willfulness is the typical means of establishing the element. Willfulness may be inferred from "any conduct the likely effect of which would be to mislead or to conceal." </a:t>
            </a:r>
            <a:r>
              <a:rPr lang="en-US" i="1" dirty="0"/>
              <a:t>Spies v. United States</a:t>
            </a:r>
            <a:r>
              <a:rPr lang="en-US" dirty="0"/>
              <a:t>, 317 U.S. 492, 499 (1943). </a:t>
            </a:r>
          </a:p>
        </p:txBody>
      </p:sp>
    </p:spTree>
    <p:extLst>
      <p:ext uri="{BB962C8B-B14F-4D97-AF65-F5344CB8AC3E}">
        <p14:creationId xmlns:p14="http://schemas.microsoft.com/office/powerpoint/2010/main" val="409371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530A-F774-4FAE-A57E-DADC927006E6}"/>
              </a:ext>
            </a:extLst>
          </p:cNvPr>
          <p:cNvSpPr>
            <a:spLocks noGrp="1"/>
          </p:cNvSpPr>
          <p:nvPr>
            <p:ph type="title"/>
          </p:nvPr>
        </p:nvSpPr>
        <p:spPr/>
        <p:txBody>
          <a:bodyPr/>
          <a:lstStyle/>
          <a:p>
            <a:pPr algn="ctr"/>
            <a:r>
              <a:rPr lang="en-US" dirty="0">
                <a:solidFill>
                  <a:srgbClr val="90C226"/>
                </a:solidFill>
              </a:rPr>
              <a:t>Attempt to Evade Tax</a:t>
            </a:r>
            <a:br>
              <a:rPr lang="en-US" dirty="0">
                <a:solidFill>
                  <a:srgbClr val="90C226"/>
                </a:solidFill>
              </a:rPr>
            </a:br>
            <a:r>
              <a:rPr lang="en-US" dirty="0">
                <a:solidFill>
                  <a:srgbClr val="90C226"/>
                </a:solidFill>
              </a:rPr>
              <a:t>Willfulness</a:t>
            </a:r>
            <a:endParaRPr lang="en-US" dirty="0"/>
          </a:p>
        </p:txBody>
      </p:sp>
      <p:sp>
        <p:nvSpPr>
          <p:cNvPr id="3" name="Content Placeholder 2">
            <a:extLst>
              <a:ext uri="{FF2B5EF4-FFF2-40B4-BE49-F238E27FC236}">
                <a16:creationId xmlns:a16="http://schemas.microsoft.com/office/drawing/2014/main" id="{9C9C3E9B-02E5-401C-9260-8C0EDBE54347}"/>
              </a:ext>
            </a:extLst>
          </p:cNvPr>
          <p:cNvSpPr>
            <a:spLocks noGrp="1"/>
          </p:cNvSpPr>
          <p:nvPr>
            <p:ph idx="1"/>
          </p:nvPr>
        </p:nvSpPr>
        <p:spPr/>
        <p:txBody>
          <a:bodyPr/>
          <a:lstStyle/>
          <a:p>
            <a:r>
              <a:rPr lang="en-US" dirty="0"/>
              <a:t>Conduct from which the willful evasion of payment can be inferred includes conduct designed to place assets beyond the government's reach after a tax liability has been assessed. </a:t>
            </a:r>
            <a:r>
              <a:rPr lang="en-US" i="1" dirty="0"/>
              <a:t>United States v. Mal</a:t>
            </a:r>
            <a:r>
              <a:rPr lang="en-US" dirty="0"/>
              <a:t>, 942 F. 2d 682, 687 (9th Cir. 1991); </a:t>
            </a:r>
            <a:r>
              <a:rPr lang="en-US" i="1" dirty="0"/>
              <a:t>United States v. Dunkel</a:t>
            </a:r>
            <a:r>
              <a:rPr lang="en-US" dirty="0"/>
              <a:t>, 900 F.2d 105, 107 (7th Cir. 1990); </a:t>
            </a:r>
            <a:r>
              <a:rPr lang="en-US" i="1" dirty="0"/>
              <a:t>United States v. Masat</a:t>
            </a:r>
            <a:r>
              <a:rPr lang="en-US" dirty="0"/>
              <a:t>, 896 F.2d 88, 97-99 (5th Cir. 1990). </a:t>
            </a:r>
          </a:p>
          <a:p>
            <a:r>
              <a:rPr lang="en-US" dirty="0"/>
              <a:t>Paying taxes due after the criminal investigation commenced does not negate willfulness. </a:t>
            </a:r>
            <a:r>
              <a:rPr lang="en-US" i="1" dirty="0"/>
              <a:t>United States v. Pang</a:t>
            </a:r>
            <a:r>
              <a:rPr lang="en-US" dirty="0"/>
              <a:t>, 362 F.3d 1187, 1194 (9th Cir.), cert. denied, 543 U.S. 943 (2004).</a:t>
            </a:r>
          </a:p>
        </p:txBody>
      </p:sp>
    </p:spTree>
    <p:extLst>
      <p:ext uri="{BB962C8B-B14F-4D97-AF65-F5344CB8AC3E}">
        <p14:creationId xmlns:p14="http://schemas.microsoft.com/office/powerpoint/2010/main" val="224460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5091-CFA1-4E09-B7E4-64FBB67FA45A}"/>
              </a:ext>
            </a:extLst>
          </p:cNvPr>
          <p:cNvSpPr>
            <a:spLocks noGrp="1"/>
          </p:cNvSpPr>
          <p:nvPr>
            <p:ph type="title"/>
          </p:nvPr>
        </p:nvSpPr>
        <p:spPr/>
        <p:txBody>
          <a:bodyPr>
            <a:normAutofit fontScale="90000"/>
          </a:bodyPr>
          <a:lstStyle/>
          <a:p>
            <a:pPr algn="ctr"/>
            <a:r>
              <a:rPr lang="en-US" dirty="0"/>
              <a:t>Willful Failure to Collect or Pay Over Tax in Violation of Section 7202 Payroll Taxes</a:t>
            </a:r>
            <a:br>
              <a:rPr lang="en-US" dirty="0"/>
            </a:br>
            <a:endParaRPr lang="en-US" dirty="0"/>
          </a:p>
        </p:txBody>
      </p:sp>
      <p:sp>
        <p:nvSpPr>
          <p:cNvPr id="3" name="Content Placeholder 2">
            <a:extLst>
              <a:ext uri="{FF2B5EF4-FFF2-40B4-BE49-F238E27FC236}">
                <a16:creationId xmlns:a16="http://schemas.microsoft.com/office/drawing/2014/main" id="{D39E9FFF-FCFF-4FAF-A05E-39ADD0E995EC}"/>
              </a:ext>
            </a:extLst>
          </p:cNvPr>
          <p:cNvSpPr>
            <a:spLocks noGrp="1"/>
          </p:cNvSpPr>
          <p:nvPr>
            <p:ph idx="1"/>
          </p:nvPr>
        </p:nvSpPr>
        <p:spPr/>
        <p:txBody>
          <a:bodyPr/>
          <a:lstStyle/>
          <a:p>
            <a:r>
              <a:rPr lang="en-US" dirty="0"/>
              <a:t>Title 26, United States Code, Section 7202, makes failure to collect or pay over tax a crime and provides as follows:</a:t>
            </a:r>
          </a:p>
          <a:p>
            <a:pPr marL="400050" lvl="1" indent="0">
              <a:buNone/>
            </a:pPr>
            <a:r>
              <a:rPr lang="en-US" dirty="0"/>
              <a:t>Any person required under this title to collect, account for, and pay over any tax imposed by this title who willfully fails to collect or truthfully account for and pay over such tax shall, in addition to other penalties provided by law, be guilty of a felony and, upon conviction thereof, be fined not more $250,000 or individuals or $500,000 for corporations (pursuant to 18 U.S.C. §3571(e)) or imprisoned not more than five years, or both, together with the costs of prosecution.</a:t>
            </a:r>
          </a:p>
          <a:p>
            <a:pPr marL="400050" lvl="1" indent="0">
              <a:buNone/>
            </a:pPr>
            <a:r>
              <a:rPr lang="en-US" dirty="0"/>
              <a:t>Violations of §7202 most often arise in the context of employment taxes – for example where a person has an obligation to withhold and pay over payroll taxes and fails to do so.</a:t>
            </a:r>
          </a:p>
        </p:txBody>
      </p:sp>
    </p:spTree>
    <p:extLst>
      <p:ext uri="{BB962C8B-B14F-4D97-AF65-F5344CB8AC3E}">
        <p14:creationId xmlns:p14="http://schemas.microsoft.com/office/powerpoint/2010/main" val="224098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07EB-E8CF-40B0-8EA5-8D605FD268BA}"/>
              </a:ext>
            </a:extLst>
          </p:cNvPr>
          <p:cNvSpPr>
            <a:spLocks noGrp="1"/>
          </p:cNvSpPr>
          <p:nvPr>
            <p:ph type="title"/>
          </p:nvPr>
        </p:nvSpPr>
        <p:spPr/>
        <p:txBody>
          <a:bodyPr/>
          <a:lstStyle/>
          <a:p>
            <a:pPr algn="ctr"/>
            <a:r>
              <a:rPr lang="en-US" dirty="0"/>
              <a:t>Willful Failure to Collect or Pay Over Tax</a:t>
            </a:r>
            <a:br>
              <a:rPr lang="en-US" dirty="0"/>
            </a:br>
            <a:r>
              <a:rPr lang="en-US" dirty="0"/>
              <a:t>Types of Evidence</a:t>
            </a:r>
          </a:p>
        </p:txBody>
      </p:sp>
      <p:sp>
        <p:nvSpPr>
          <p:cNvPr id="3" name="Content Placeholder 2">
            <a:extLst>
              <a:ext uri="{FF2B5EF4-FFF2-40B4-BE49-F238E27FC236}">
                <a16:creationId xmlns:a16="http://schemas.microsoft.com/office/drawing/2014/main" id="{3F6C4999-7388-47A8-BED6-58BE67ED60ED}"/>
              </a:ext>
            </a:extLst>
          </p:cNvPr>
          <p:cNvSpPr>
            <a:spLocks noGrp="1"/>
          </p:cNvSpPr>
          <p:nvPr>
            <p:ph idx="1"/>
          </p:nvPr>
        </p:nvSpPr>
        <p:spPr/>
        <p:txBody>
          <a:bodyPr/>
          <a:lstStyle/>
          <a:p>
            <a:r>
              <a:rPr lang="en-US" dirty="0"/>
              <a:t>The Tax Division of the U.S. Department of Justice (DOJ) pursues both civil litigation and criminal investigations and prosecutions for failure to comply with employment tax obligations.</a:t>
            </a:r>
            <a:r>
              <a:rPr lang="en-US" baseline="30000" dirty="0"/>
              <a:t>  </a:t>
            </a:r>
            <a:r>
              <a:rPr lang="en-US" dirty="0"/>
              <a:t>Recently, the DOJ has increasingly emphasized criminal prosecution of those who fail to comply with their obligations to withhold, account for, and pay over federal employment taxes. In an April 2016 press release, the DOJ stressed that the failure to comply with federal employment tax obligations is "not simply a civil matter." Instead, employers that fail to pay employment tax, and treat amounts withheld from employees' wages as the employers' own property "are engaging in criminal conduct and face prosecution, imprisonment, monetary fines and restitution."</a:t>
            </a:r>
          </a:p>
        </p:txBody>
      </p:sp>
    </p:spTree>
    <p:extLst>
      <p:ext uri="{BB962C8B-B14F-4D97-AF65-F5344CB8AC3E}">
        <p14:creationId xmlns:p14="http://schemas.microsoft.com/office/powerpoint/2010/main" val="135177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E705-45B1-46F8-8B43-CD30707AE103}"/>
              </a:ext>
            </a:extLst>
          </p:cNvPr>
          <p:cNvSpPr>
            <a:spLocks noGrp="1"/>
          </p:cNvSpPr>
          <p:nvPr>
            <p:ph type="title"/>
          </p:nvPr>
        </p:nvSpPr>
        <p:spPr/>
        <p:txBody>
          <a:bodyPr/>
          <a:lstStyle/>
          <a:p>
            <a:pPr algn="ctr"/>
            <a:r>
              <a:rPr lang="en-US" dirty="0"/>
              <a:t>Willful Failure to Collect Taxes </a:t>
            </a:r>
          </a:p>
        </p:txBody>
      </p:sp>
      <p:sp>
        <p:nvSpPr>
          <p:cNvPr id="3" name="Content Placeholder 2">
            <a:extLst>
              <a:ext uri="{FF2B5EF4-FFF2-40B4-BE49-F238E27FC236}">
                <a16:creationId xmlns:a16="http://schemas.microsoft.com/office/drawing/2014/main" id="{FAD74E61-71C0-4464-B7B8-65D04C037973}"/>
              </a:ext>
            </a:extLst>
          </p:cNvPr>
          <p:cNvSpPr>
            <a:spLocks noGrp="1"/>
          </p:cNvSpPr>
          <p:nvPr>
            <p:ph idx="1"/>
          </p:nvPr>
        </p:nvSpPr>
        <p:spPr/>
        <p:txBody>
          <a:bodyPr/>
          <a:lstStyle/>
          <a:p>
            <a:r>
              <a:rPr lang="en-US" dirty="0"/>
              <a:t>The </a:t>
            </a:r>
            <a:r>
              <a:rPr lang="en-US" i="1" dirty="0"/>
              <a:t>Guidelines Manual</a:t>
            </a:r>
            <a:r>
              <a:rPr lang="en-US" dirty="0"/>
              <a:t> was amended in November 2016 to remove the first sentence of that background comment, eliminating the premise that employment tax criminal prosecutions are rare or infrequent. When it proposed this amendment, the U.S. Sentencing Commission provided the following reason for the change:</a:t>
            </a:r>
          </a:p>
          <a:p>
            <a:r>
              <a:rPr lang="en-US" dirty="0"/>
              <a:t>The Department of Justice in its annual letter to the Commission has proposed that the "infrequently prosecuted" statement should be deleted. The Department points out that while that statement may have been accurate when the relevant commentary was originally written (in 1987), the number of prosecutions under section 7202 have since increased substantially. </a:t>
            </a:r>
          </a:p>
          <a:p>
            <a:endParaRPr lang="en-US" dirty="0"/>
          </a:p>
        </p:txBody>
      </p:sp>
    </p:spTree>
    <p:extLst>
      <p:ext uri="{BB962C8B-B14F-4D97-AF65-F5344CB8AC3E}">
        <p14:creationId xmlns:p14="http://schemas.microsoft.com/office/powerpoint/2010/main" val="11231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6927-5316-44D7-9A9B-F3BEDBD3882D}"/>
              </a:ext>
            </a:extLst>
          </p:cNvPr>
          <p:cNvSpPr>
            <a:spLocks noGrp="1"/>
          </p:cNvSpPr>
          <p:nvPr>
            <p:ph type="title"/>
          </p:nvPr>
        </p:nvSpPr>
        <p:spPr/>
        <p:txBody>
          <a:bodyPr/>
          <a:lstStyle/>
          <a:p>
            <a:pPr algn="ctr"/>
            <a:r>
              <a:rPr lang="en-US" dirty="0"/>
              <a:t>IRS – Offers in Compromise </a:t>
            </a:r>
            <a:br>
              <a:rPr lang="en-US" dirty="0"/>
            </a:br>
            <a:r>
              <a:rPr lang="en-US" dirty="0"/>
              <a:t>FY 2016/2017</a:t>
            </a:r>
          </a:p>
        </p:txBody>
      </p:sp>
      <p:sp>
        <p:nvSpPr>
          <p:cNvPr id="3" name="Content Placeholder 2">
            <a:extLst>
              <a:ext uri="{FF2B5EF4-FFF2-40B4-BE49-F238E27FC236}">
                <a16:creationId xmlns:a16="http://schemas.microsoft.com/office/drawing/2014/main" id="{73EB8C65-9D0C-4F10-9C82-D330EA00A63F}"/>
              </a:ext>
            </a:extLst>
          </p:cNvPr>
          <p:cNvSpPr>
            <a:spLocks noGrp="1"/>
          </p:cNvSpPr>
          <p:nvPr>
            <p:ph idx="1"/>
          </p:nvPr>
        </p:nvSpPr>
        <p:spPr/>
        <p:txBody>
          <a:bodyPr/>
          <a:lstStyle/>
          <a:p>
            <a:r>
              <a:rPr lang="en-US" dirty="0"/>
              <a:t>Offers in Compromise					2016			2017</a:t>
            </a:r>
          </a:p>
          <a:p>
            <a:r>
              <a:rPr lang="en-US" dirty="0"/>
              <a:t>Number of Offer Received				63,000			62,000</a:t>
            </a:r>
          </a:p>
          <a:p>
            <a:r>
              <a:rPr lang="en-US" dirty="0"/>
              <a:t>Number of Offer Accepts				27,000			25,000</a:t>
            </a:r>
          </a:p>
          <a:p>
            <a:r>
              <a:rPr lang="en-US" dirty="0"/>
              <a:t>Amount of offers Accepted				$225,946,000	$225,862,000</a:t>
            </a:r>
          </a:p>
        </p:txBody>
      </p:sp>
    </p:spTree>
    <p:extLst>
      <p:ext uri="{BB962C8B-B14F-4D97-AF65-F5344CB8AC3E}">
        <p14:creationId xmlns:p14="http://schemas.microsoft.com/office/powerpoint/2010/main" val="251066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993C-207B-43C8-9897-4D5C0283DA42}"/>
              </a:ext>
            </a:extLst>
          </p:cNvPr>
          <p:cNvSpPr>
            <a:spLocks noGrp="1"/>
          </p:cNvSpPr>
          <p:nvPr>
            <p:ph type="title"/>
          </p:nvPr>
        </p:nvSpPr>
        <p:spPr/>
        <p:txBody>
          <a:bodyPr>
            <a:normAutofit fontScale="90000"/>
          </a:bodyPr>
          <a:lstStyle/>
          <a:p>
            <a:pPr algn="ctr"/>
            <a:r>
              <a:rPr lang="en-US" dirty="0"/>
              <a:t>Evasion of Employment </a:t>
            </a:r>
            <a:br>
              <a:rPr lang="en-US" dirty="0"/>
            </a:br>
            <a:r>
              <a:rPr lang="en-US" dirty="0"/>
              <a:t>Taxes Carries a Price</a:t>
            </a:r>
            <a:br>
              <a:rPr lang="en-US" b="1" i="1" dirty="0"/>
            </a:br>
            <a:endParaRPr lang="en-US" dirty="0"/>
          </a:p>
        </p:txBody>
      </p:sp>
      <p:sp>
        <p:nvSpPr>
          <p:cNvPr id="3" name="Content Placeholder 2">
            <a:extLst>
              <a:ext uri="{FF2B5EF4-FFF2-40B4-BE49-F238E27FC236}">
                <a16:creationId xmlns:a16="http://schemas.microsoft.com/office/drawing/2014/main" id="{94E5FD44-4B68-45D1-B25B-21E2F9F603FD}"/>
              </a:ext>
            </a:extLst>
          </p:cNvPr>
          <p:cNvSpPr>
            <a:spLocks noGrp="1"/>
          </p:cNvSpPr>
          <p:nvPr>
            <p:ph idx="1"/>
          </p:nvPr>
        </p:nvSpPr>
        <p:spPr/>
        <p:txBody>
          <a:bodyPr/>
          <a:lstStyle/>
          <a:p>
            <a:r>
              <a:rPr lang="en-US" dirty="0"/>
              <a:t>Evading employment taxes can have serious consequences for employers and the employees. Employers may be subject to criminal and civil sanctions for willfully failing to pay employment taxes. Employees suffer because they may not qualify for social security, Medicare, or unemployment benefits when employers do not report or pay employment and unemployment taxes. Consequently, taxes withheld and paid by compliant employers are used to pay the refunds and social security benefits of employees whose employers did not pay the withheld taxes.</a:t>
            </a:r>
          </a:p>
          <a:p>
            <a:r>
              <a:rPr lang="en-US" dirty="0">
                <a:hlinkClick r:id="rId2"/>
              </a:rPr>
              <a:t>https://www.irs.gov/compliance/criminal-investigation/employer-and-employee-responsibilities-employment-tax-enforcement</a:t>
            </a:r>
            <a:endParaRPr lang="en-US" dirty="0"/>
          </a:p>
          <a:p>
            <a:endParaRPr lang="en-US" dirty="0"/>
          </a:p>
        </p:txBody>
      </p:sp>
    </p:spTree>
    <p:extLst>
      <p:ext uri="{BB962C8B-B14F-4D97-AF65-F5344CB8AC3E}">
        <p14:creationId xmlns:p14="http://schemas.microsoft.com/office/powerpoint/2010/main" val="64422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0AFC-73F7-49AD-B997-524A355DF0CA}"/>
              </a:ext>
            </a:extLst>
          </p:cNvPr>
          <p:cNvSpPr>
            <a:spLocks noGrp="1"/>
          </p:cNvSpPr>
          <p:nvPr>
            <p:ph type="title"/>
          </p:nvPr>
        </p:nvSpPr>
        <p:spPr>
          <a:xfrm>
            <a:off x="622743" y="650543"/>
            <a:ext cx="8596668" cy="1320800"/>
          </a:xfrm>
        </p:spPr>
        <p:txBody>
          <a:bodyPr>
            <a:normAutofit fontScale="90000"/>
          </a:bodyPr>
          <a:lstStyle/>
          <a:p>
            <a:pPr algn="ctr"/>
            <a:r>
              <a:rPr lang="en-US" b="1" dirty="0">
                <a:solidFill>
                  <a:srgbClr val="92D050"/>
                </a:solidFill>
              </a:rPr>
              <a:t>Employment Tax Evasion Schemes</a:t>
            </a:r>
            <a:br>
              <a:rPr lang="en-US" b="1" dirty="0">
                <a:solidFill>
                  <a:srgbClr val="92D050"/>
                </a:solidFill>
              </a:rPr>
            </a:br>
            <a:br>
              <a:rPr lang="en-US" b="1" dirty="0">
                <a:solidFill>
                  <a:srgbClr val="92D050"/>
                </a:solidFill>
              </a:rPr>
            </a:br>
            <a:endParaRPr lang="en-US" dirty="0">
              <a:solidFill>
                <a:srgbClr val="92D050"/>
              </a:solidFill>
            </a:endParaRPr>
          </a:p>
        </p:txBody>
      </p:sp>
      <p:sp>
        <p:nvSpPr>
          <p:cNvPr id="3" name="Content Placeholder 2">
            <a:extLst>
              <a:ext uri="{FF2B5EF4-FFF2-40B4-BE49-F238E27FC236}">
                <a16:creationId xmlns:a16="http://schemas.microsoft.com/office/drawing/2014/main" id="{58235782-06D3-49D5-8F68-3746508AEA87}"/>
              </a:ext>
            </a:extLst>
          </p:cNvPr>
          <p:cNvSpPr>
            <a:spLocks noGrp="1"/>
          </p:cNvSpPr>
          <p:nvPr>
            <p:ph idx="1"/>
          </p:nvPr>
        </p:nvSpPr>
        <p:spPr>
          <a:xfrm>
            <a:off x="636391" y="1478201"/>
            <a:ext cx="8596668" cy="5072724"/>
          </a:xfrm>
        </p:spPr>
        <p:txBody>
          <a:bodyPr>
            <a:normAutofit fontScale="40000" lnSpcReduction="20000"/>
          </a:bodyPr>
          <a:lstStyle/>
          <a:p>
            <a:r>
              <a:rPr lang="en-US" sz="3500" b="1" dirty="0">
                <a:solidFill>
                  <a:srgbClr val="333333"/>
                </a:solidFill>
                <a:latin typeface="Source Sans Pro" panose="020B0503030403020204" pitchFamily="34" charset="0"/>
              </a:rPr>
              <a:t>Employment Tax Evasion Schemes</a:t>
            </a:r>
          </a:p>
          <a:p>
            <a:pPr marL="400050" lvl="1" indent="0">
              <a:buNone/>
            </a:pPr>
            <a:r>
              <a:rPr lang="en-US" sz="3300" dirty="0">
                <a:solidFill>
                  <a:srgbClr val="333333"/>
                </a:solidFill>
                <a:latin typeface="Source Sans Pro" panose="020B0503030403020204" pitchFamily="34" charset="0"/>
              </a:rPr>
              <a:t>Employment tax evasion schemes can take a variety of forms. Some of the more prevalent methods of evasion include pyramiding, employee leasing, paying employees in cash, filing false payroll tax returns or failing to file payroll tax returns.</a:t>
            </a:r>
          </a:p>
          <a:p>
            <a:r>
              <a:rPr lang="en-US" sz="3500" b="1" dirty="0">
                <a:solidFill>
                  <a:srgbClr val="333333"/>
                </a:solidFill>
                <a:latin typeface="Source Sans Pro" panose="020B0503030403020204" pitchFamily="34" charset="0"/>
              </a:rPr>
              <a:t>Pyramiding</a:t>
            </a:r>
          </a:p>
          <a:p>
            <a:pPr marL="400050" lvl="1" indent="0">
              <a:buNone/>
            </a:pPr>
            <a:r>
              <a:rPr lang="en-US" sz="3500" dirty="0">
                <a:solidFill>
                  <a:srgbClr val="333333"/>
                </a:solidFill>
                <a:latin typeface="Source Sans Pro" panose="020B0503030403020204" pitchFamily="34" charset="0"/>
              </a:rPr>
              <a:t>Pyramiding" of employment taxes is a fraudulent practice where a business withholds taxes from its employees but intentionally fails to remit them to the IRS. Businesses involved in pyramiding frequently file for bankruptcy to discharge the liabilities accrued and then start a new business under a different name and begin a new scheme.</a:t>
            </a:r>
          </a:p>
          <a:p>
            <a:r>
              <a:rPr lang="en-US" sz="3500" b="1" dirty="0">
                <a:solidFill>
                  <a:srgbClr val="333333"/>
                </a:solidFill>
                <a:latin typeface="Source Sans Pro" panose="020B0503030403020204" pitchFamily="34" charset="0"/>
              </a:rPr>
              <a:t>Employment Leasing</a:t>
            </a:r>
          </a:p>
          <a:p>
            <a:pPr marL="400050" lvl="1" indent="0">
              <a:buNone/>
            </a:pPr>
            <a:r>
              <a:rPr lang="en-US" sz="3500" dirty="0">
                <a:solidFill>
                  <a:srgbClr val="333333"/>
                </a:solidFill>
                <a:latin typeface="Source Sans Pro" panose="020B0503030403020204" pitchFamily="34" charset="0"/>
              </a:rPr>
              <a:t>Employee leasing is another legal business practice, which is sometimes subject to abuse. Employee leasing is the practice of contracting with outside businesses to handle all administrative, personnel, and payroll concerns for employees. In some instances, employee-leasing companies fail to pay over to the IRS any portion of the collected employment taxes. These taxes are often spent by the owners on business or personal expenses. Often the company dissolves, leaving millions in employment taxes unpaid.</a:t>
            </a:r>
          </a:p>
          <a:p>
            <a:r>
              <a:rPr lang="en-US" sz="3500" b="1" dirty="0">
                <a:solidFill>
                  <a:srgbClr val="333333"/>
                </a:solidFill>
                <a:latin typeface="Source Sans Pro" panose="020B0503030403020204" pitchFamily="34" charset="0"/>
              </a:rPr>
              <a:t>Paying Employees in Cash</a:t>
            </a:r>
          </a:p>
          <a:p>
            <a:pPr marL="400050" lvl="1" indent="0">
              <a:buNone/>
            </a:pPr>
            <a:r>
              <a:rPr lang="en-US" sz="3500" dirty="0">
                <a:solidFill>
                  <a:srgbClr val="333333"/>
                </a:solidFill>
                <a:latin typeface="Source Sans Pro" panose="020B0503030403020204" pitchFamily="34" charset="0"/>
              </a:rPr>
              <a:t>Paying employees, whole or partially, in cash is a common method of evading income and employment taxes resulting in lost tax revenue to the government and the loss or reduction of future social security or Medicare benefits for the employee.</a:t>
            </a:r>
          </a:p>
          <a:p>
            <a:r>
              <a:rPr lang="en-US" sz="3500" b="1" dirty="0">
                <a:solidFill>
                  <a:srgbClr val="333333"/>
                </a:solidFill>
                <a:latin typeface="Source Sans Pro" panose="020B0503030403020204" pitchFamily="34" charset="0"/>
              </a:rPr>
              <a:t>Filing False Payroll Tax Returns or Failing to File Payroll Tax Returns</a:t>
            </a:r>
          </a:p>
          <a:p>
            <a:pPr marL="400050" lvl="1" indent="0">
              <a:buNone/>
            </a:pPr>
            <a:r>
              <a:rPr lang="en-US" sz="3500" dirty="0">
                <a:solidFill>
                  <a:srgbClr val="333333"/>
                </a:solidFill>
                <a:latin typeface="Source Sans Pro" panose="020B0503030403020204" pitchFamily="34" charset="0"/>
              </a:rPr>
              <a:t>Preparing false payroll tax returns understating the amount of wages on which taxes are owed, or failing to file employment tax returns are methods commonly used to evade employment taxes.</a:t>
            </a:r>
          </a:p>
          <a:p>
            <a:endParaRPr lang="en-US" dirty="0"/>
          </a:p>
        </p:txBody>
      </p:sp>
    </p:spTree>
    <p:extLst>
      <p:ext uri="{BB962C8B-B14F-4D97-AF65-F5344CB8AC3E}">
        <p14:creationId xmlns:p14="http://schemas.microsoft.com/office/powerpoint/2010/main" val="119403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65E7-81DE-4CD2-9290-30D645889259}"/>
              </a:ext>
            </a:extLst>
          </p:cNvPr>
          <p:cNvSpPr>
            <a:spLocks noGrp="1"/>
          </p:cNvSpPr>
          <p:nvPr>
            <p:ph type="title"/>
          </p:nvPr>
        </p:nvSpPr>
        <p:spPr/>
        <p:txBody>
          <a:bodyPr/>
          <a:lstStyle/>
          <a:p>
            <a:pPr algn="ctr"/>
            <a:r>
              <a:rPr lang="en-US" dirty="0">
                <a:solidFill>
                  <a:srgbClr val="92D050"/>
                </a:solidFill>
              </a:rPr>
              <a:t>Willfulness – How Do You Prove It?</a:t>
            </a:r>
          </a:p>
        </p:txBody>
      </p:sp>
      <p:sp>
        <p:nvSpPr>
          <p:cNvPr id="3" name="Content Placeholder 2">
            <a:extLst>
              <a:ext uri="{FF2B5EF4-FFF2-40B4-BE49-F238E27FC236}">
                <a16:creationId xmlns:a16="http://schemas.microsoft.com/office/drawing/2014/main" id="{64A41772-7816-4779-9F2E-BF9AD1271583}"/>
              </a:ext>
            </a:extLst>
          </p:cNvPr>
          <p:cNvSpPr>
            <a:spLocks noGrp="1"/>
          </p:cNvSpPr>
          <p:nvPr>
            <p:ph idx="1"/>
          </p:nvPr>
        </p:nvSpPr>
        <p:spPr>
          <a:xfrm>
            <a:off x="636390" y="1573735"/>
            <a:ext cx="8596668" cy="4881656"/>
          </a:xfrm>
        </p:spPr>
        <p:txBody>
          <a:bodyPr>
            <a:normAutofit/>
          </a:bodyPr>
          <a:lstStyle/>
          <a:p>
            <a:r>
              <a:rPr lang="en-US" dirty="0"/>
              <a:t>Written and oral admissions.  </a:t>
            </a:r>
          </a:p>
          <a:p>
            <a:r>
              <a:rPr lang="en-US" dirty="0"/>
              <a:t>IRS correspondence</a:t>
            </a:r>
          </a:p>
          <a:p>
            <a:pPr lvl="1"/>
            <a:r>
              <a:rPr lang="en-US" dirty="0"/>
              <a:t>Letter 903 “You haven’t Deposited your Federal Employment Taxes”</a:t>
            </a:r>
          </a:p>
          <a:p>
            <a:pPr lvl="2"/>
            <a:r>
              <a:rPr lang="en-US" dirty="0"/>
              <a:t>The letter explains the employer’s obligation to remit payroll taxes and warns not to do so may result in criminal charges.</a:t>
            </a:r>
          </a:p>
          <a:p>
            <a:pPr lvl="1"/>
            <a:r>
              <a:rPr lang="en-US" dirty="0"/>
              <a:t>Interaction with the Revenue Officer</a:t>
            </a:r>
          </a:p>
          <a:p>
            <a:pPr lvl="2"/>
            <a:r>
              <a:rPr lang="en-US" dirty="0"/>
              <a:t>The taxpayer received a Letter 903 in the past</a:t>
            </a:r>
          </a:p>
          <a:p>
            <a:pPr lvl="2"/>
            <a:r>
              <a:rPr lang="en-US" dirty="0"/>
              <a:t>The taxpayer was previously assessed a Trust Fund Recovery Penalty.</a:t>
            </a:r>
          </a:p>
          <a:p>
            <a:pPr lvl="2"/>
            <a:r>
              <a:rPr lang="en-US" dirty="0"/>
              <a:t>The taxpayer engaged in multiple entities to avoid payment of the trust fund taxes.</a:t>
            </a:r>
          </a:p>
          <a:p>
            <a:pPr lvl="2"/>
            <a:r>
              <a:rPr lang="en-US" dirty="0"/>
              <a:t>The taxpayer has a history of filing bankruptcies to avoid collection of trust fund taxes.</a:t>
            </a:r>
          </a:p>
          <a:p>
            <a:pPr lvl="1"/>
            <a:r>
              <a:rPr lang="en-US" dirty="0"/>
              <a:t>Collection  Activity</a:t>
            </a:r>
          </a:p>
          <a:p>
            <a:pPr lvl="1"/>
            <a:r>
              <a:rPr lang="en-US" dirty="0"/>
              <a:t>Whistleblowers</a:t>
            </a:r>
          </a:p>
        </p:txBody>
      </p:sp>
    </p:spTree>
    <p:extLst>
      <p:ext uri="{BB962C8B-B14F-4D97-AF65-F5344CB8AC3E}">
        <p14:creationId xmlns:p14="http://schemas.microsoft.com/office/powerpoint/2010/main" val="212406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FA0F-49B3-415E-88FA-5D96E95D4987}"/>
              </a:ext>
            </a:extLst>
          </p:cNvPr>
          <p:cNvSpPr>
            <a:spLocks noGrp="1"/>
          </p:cNvSpPr>
          <p:nvPr>
            <p:ph type="title"/>
          </p:nvPr>
        </p:nvSpPr>
        <p:spPr/>
        <p:txBody>
          <a:bodyPr/>
          <a:lstStyle/>
          <a:p>
            <a:pPr algn="ctr"/>
            <a:r>
              <a:rPr lang="en-US" dirty="0"/>
              <a:t>Willfulness – Issuance of 903 Letter</a:t>
            </a:r>
          </a:p>
        </p:txBody>
      </p:sp>
      <p:sp>
        <p:nvSpPr>
          <p:cNvPr id="3" name="Content Placeholder 2">
            <a:extLst>
              <a:ext uri="{FF2B5EF4-FFF2-40B4-BE49-F238E27FC236}">
                <a16:creationId xmlns:a16="http://schemas.microsoft.com/office/drawing/2014/main" id="{52CD24C7-7B35-4DF5-AE6D-DE823932E280}"/>
              </a:ext>
            </a:extLst>
          </p:cNvPr>
          <p:cNvSpPr>
            <a:spLocks noGrp="1"/>
          </p:cNvSpPr>
          <p:nvPr>
            <p:ph idx="1"/>
          </p:nvPr>
        </p:nvSpPr>
        <p:spPr>
          <a:xfrm>
            <a:off x="677334" y="2160589"/>
            <a:ext cx="8596668" cy="4171972"/>
          </a:xfrm>
        </p:spPr>
        <p:txBody>
          <a:bodyPr/>
          <a:lstStyle/>
          <a:p>
            <a:r>
              <a:rPr lang="en-US" dirty="0"/>
              <a:t>IRM 5.7.2.1  Letter 903, </a:t>
            </a:r>
            <a:r>
              <a:rPr lang="en-US" i="1" dirty="0"/>
              <a:t>You Haven't Deposited Federal Employment Taxes </a:t>
            </a:r>
            <a:r>
              <a:rPr lang="en-US" dirty="0"/>
              <a:t>is used by revenue officers to alert taxpayers to the provisions of IRC §7402(a), which provides the Federal district court with the jurisdiction to pursue civil injunctions under Title 26 and Title 18 of the Internal Revenue Code.</a:t>
            </a:r>
          </a:p>
          <a:p>
            <a:r>
              <a:rPr lang="en-US" b="1" dirty="0"/>
              <a:t>Note:</a:t>
            </a:r>
          </a:p>
          <a:p>
            <a:r>
              <a:rPr lang="en-US" dirty="0"/>
              <a:t>These procedures should be used in egregious cases of noncompliance and the collection procedures have already been unproductive or would be futile to stop or reduce trust fund pyramiding.</a:t>
            </a:r>
          </a:p>
          <a:p>
            <a:endParaRPr lang="en-US" dirty="0"/>
          </a:p>
        </p:txBody>
      </p:sp>
    </p:spTree>
    <p:extLst>
      <p:ext uri="{BB962C8B-B14F-4D97-AF65-F5344CB8AC3E}">
        <p14:creationId xmlns:p14="http://schemas.microsoft.com/office/powerpoint/2010/main" val="268918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899C-55C4-4F36-93C1-48A34A1D9F40}"/>
              </a:ext>
            </a:extLst>
          </p:cNvPr>
          <p:cNvSpPr>
            <a:spLocks noGrp="1"/>
          </p:cNvSpPr>
          <p:nvPr>
            <p:ph type="title"/>
          </p:nvPr>
        </p:nvSpPr>
        <p:spPr/>
        <p:txBody>
          <a:bodyPr/>
          <a:lstStyle/>
          <a:p>
            <a:pPr algn="ctr"/>
            <a:r>
              <a:rPr lang="en-US" dirty="0"/>
              <a:t>Willfulness – Issuance of a 903 Letter</a:t>
            </a:r>
          </a:p>
        </p:txBody>
      </p:sp>
      <p:sp>
        <p:nvSpPr>
          <p:cNvPr id="3" name="Content Placeholder 2">
            <a:extLst>
              <a:ext uri="{FF2B5EF4-FFF2-40B4-BE49-F238E27FC236}">
                <a16:creationId xmlns:a16="http://schemas.microsoft.com/office/drawing/2014/main" id="{F17013B1-44B8-4917-B968-07CE46BFBE89}"/>
              </a:ext>
            </a:extLst>
          </p:cNvPr>
          <p:cNvSpPr>
            <a:spLocks noGrp="1"/>
          </p:cNvSpPr>
          <p:nvPr>
            <p:ph idx="1"/>
          </p:nvPr>
        </p:nvSpPr>
        <p:spPr>
          <a:xfrm>
            <a:off x="677334" y="1473959"/>
            <a:ext cx="8596668" cy="5063320"/>
          </a:xfrm>
        </p:spPr>
        <p:txBody>
          <a:bodyPr>
            <a:normAutofit fontScale="70000" lnSpcReduction="20000"/>
          </a:bodyPr>
          <a:lstStyle/>
          <a:p>
            <a:r>
              <a:rPr lang="en-US" dirty="0"/>
              <a:t>When the Letter 903 is approved:</a:t>
            </a:r>
          </a:p>
          <a:p>
            <a:r>
              <a:rPr lang="en-US" dirty="0"/>
              <a:t>Hand deliver Letter 903 and Notice 931, </a:t>
            </a:r>
            <a:r>
              <a:rPr lang="en-US" i="1" dirty="0"/>
              <a:t>Deposit Requirements for Employment Taxes,</a:t>
            </a:r>
            <a:r>
              <a:rPr lang="en-US" dirty="0"/>
              <a:t> to the taxpayer. If the taxpayer is not available, the letter and notice may be left at the place of business.</a:t>
            </a:r>
          </a:p>
          <a:p>
            <a:r>
              <a:rPr lang="en-US" dirty="0"/>
              <a:t>Notate the delivery method on ICS. Once the delivery method is selected, ICS will upload TC 148-09 to IDRS. This provides for systemic control and subsequent follow-up. If a subsequent BAL DUE, DEL RET, or FTD Alert is issued, it will be coded with an "L" and it will be accelerated to the field.</a:t>
            </a:r>
          </a:p>
          <a:p>
            <a:r>
              <a:rPr lang="en-US" dirty="0"/>
              <a:t>Associate a copy of Letter 903 with the case file.</a:t>
            </a:r>
          </a:p>
          <a:p>
            <a:r>
              <a:rPr lang="en-US" b="1" dirty="0"/>
              <a:t>Note:</a:t>
            </a:r>
          </a:p>
          <a:p>
            <a:r>
              <a:rPr lang="en-US" dirty="0"/>
              <a:t>Criminal charges could be pursued based on the failure to adhere to the reporting and payment requirements mandated under the IRC. Convictions under Title 18 and Title 26 may include substantial fines and terms of imprisonment.</a:t>
            </a:r>
          </a:p>
          <a:p>
            <a:r>
              <a:rPr lang="en-US" dirty="0"/>
              <a:t>If the taxpayer has previously abandoned other business ventures, leaving unpaid and uncollectible tax liabilities, consider seeking a civil injunction to stop further pyramiding. See IRM 5.17.4.17, </a:t>
            </a:r>
            <a:r>
              <a:rPr lang="en-US" i="1" dirty="0"/>
              <a:t>Civil Injunctions under IRC 7402(a) to Restrain Pyramiding.</a:t>
            </a:r>
            <a:r>
              <a:rPr lang="en-US" dirty="0"/>
              <a:t> Consult with SBSE Counsel when dealing with this situation.</a:t>
            </a:r>
          </a:p>
          <a:p>
            <a:r>
              <a:rPr lang="en-US" b="1" dirty="0"/>
              <a:t>5.7.2.2.1 (03-19-2015)</a:t>
            </a:r>
            <a:endParaRPr lang="en-US" dirty="0"/>
          </a:p>
          <a:p>
            <a:r>
              <a:rPr lang="en-US" b="1" dirty="0"/>
              <a:t>Revenue Officer Follow-up After Letter 903 Issuance</a:t>
            </a:r>
          </a:p>
          <a:p>
            <a:r>
              <a:rPr lang="en-US" dirty="0"/>
              <a:t>Inform the taxpayer that failure to comply may result in:</a:t>
            </a:r>
          </a:p>
          <a:p>
            <a:r>
              <a:rPr lang="en-US" dirty="0"/>
              <a:t>Prompt assessment of unpaid liabilities.</a:t>
            </a:r>
          </a:p>
          <a:p>
            <a:r>
              <a:rPr lang="en-US" dirty="0"/>
              <a:t>Assessment of liabilities based upon a return executed under IRC §6020(b).</a:t>
            </a:r>
          </a:p>
          <a:p>
            <a:r>
              <a:rPr lang="en-US" dirty="0"/>
              <a:t>Possible civil or criminal referral.</a:t>
            </a:r>
          </a:p>
          <a:p>
            <a:endParaRPr lang="en-US" dirty="0"/>
          </a:p>
        </p:txBody>
      </p:sp>
    </p:spTree>
    <p:extLst>
      <p:ext uri="{BB962C8B-B14F-4D97-AF65-F5344CB8AC3E}">
        <p14:creationId xmlns:p14="http://schemas.microsoft.com/office/powerpoint/2010/main" val="547156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7476-D721-4A98-9F3B-9CA911273CD9}"/>
              </a:ext>
            </a:extLst>
          </p:cNvPr>
          <p:cNvSpPr>
            <a:spLocks noGrp="1"/>
          </p:cNvSpPr>
          <p:nvPr>
            <p:ph type="title"/>
          </p:nvPr>
        </p:nvSpPr>
        <p:spPr/>
        <p:txBody>
          <a:bodyPr/>
          <a:lstStyle/>
          <a:p>
            <a:pPr algn="ctr"/>
            <a:r>
              <a:rPr lang="en-US" dirty="0"/>
              <a:t>Willfulness – Issuance of a 903 Letter</a:t>
            </a:r>
            <a:br>
              <a:rPr lang="en-US" dirty="0"/>
            </a:br>
            <a:r>
              <a:rPr lang="en-US" dirty="0"/>
              <a:t>IRM 537.2.4</a:t>
            </a:r>
          </a:p>
        </p:txBody>
      </p:sp>
      <p:sp>
        <p:nvSpPr>
          <p:cNvPr id="3" name="Content Placeholder 2">
            <a:extLst>
              <a:ext uri="{FF2B5EF4-FFF2-40B4-BE49-F238E27FC236}">
                <a16:creationId xmlns:a16="http://schemas.microsoft.com/office/drawing/2014/main" id="{FB43124F-89B2-4543-94CD-ACFCCD6F1056}"/>
              </a:ext>
            </a:extLst>
          </p:cNvPr>
          <p:cNvSpPr>
            <a:spLocks noGrp="1"/>
          </p:cNvSpPr>
          <p:nvPr>
            <p:ph idx="1"/>
          </p:nvPr>
        </p:nvSpPr>
        <p:spPr>
          <a:xfrm>
            <a:off x="622743" y="1914929"/>
            <a:ext cx="8596668" cy="4403984"/>
          </a:xfrm>
        </p:spPr>
        <p:txBody>
          <a:bodyPr>
            <a:normAutofit fontScale="92500" lnSpcReduction="20000"/>
          </a:bodyPr>
          <a:lstStyle/>
          <a:p>
            <a:r>
              <a:rPr lang="en-US" b="1" dirty="0">
                <a:solidFill>
                  <a:srgbClr val="333333"/>
                </a:solidFill>
              </a:rPr>
              <a:t>Referrals For Criminal Enforcement</a:t>
            </a:r>
          </a:p>
          <a:p>
            <a:pPr>
              <a:buFont typeface="+mj-lt"/>
              <a:buAutoNum type="arabicPeriod"/>
            </a:pPr>
            <a:r>
              <a:rPr lang="en-US" dirty="0">
                <a:solidFill>
                  <a:srgbClr val="333333"/>
                </a:solidFill>
                <a:cs typeface="Times New Roman" panose="02020603050405020304" pitchFamily="18" charset="0"/>
              </a:rPr>
              <a:t>Criminal charges could be pursued based on the failure to adhere to the reporting and payment requirements mandated by the Internal Revenue Code. When the taxpayer fails to comply with the IRC provisions, do the following:</a:t>
            </a:r>
          </a:p>
          <a:p>
            <a:pPr>
              <a:buFont typeface="+mj-lt"/>
              <a:buAutoNum type="arabicPeriod"/>
            </a:pPr>
            <a:r>
              <a:rPr lang="en-US" dirty="0">
                <a:solidFill>
                  <a:srgbClr val="333333"/>
                </a:solidFill>
                <a:cs typeface="Times New Roman" panose="02020603050405020304" pitchFamily="18" charset="0"/>
              </a:rPr>
              <a:t>Consult the group manager as to the appropriate course of action, which may include a referral to Criminal Investigation.</a:t>
            </a:r>
          </a:p>
          <a:p>
            <a:pPr>
              <a:buFont typeface="+mj-lt"/>
              <a:buAutoNum type="arabicPeriod"/>
            </a:pPr>
            <a:r>
              <a:rPr lang="en-US" dirty="0">
                <a:solidFill>
                  <a:srgbClr val="333333"/>
                </a:solidFill>
                <a:cs typeface="Times New Roman" panose="02020603050405020304" pitchFamily="18" charset="0"/>
              </a:rPr>
              <a:t>Review IRM 25.1.3, </a:t>
            </a:r>
            <a:r>
              <a:rPr lang="en-US" i="1" dirty="0">
                <a:solidFill>
                  <a:srgbClr val="333333"/>
                </a:solidFill>
                <a:cs typeface="Times New Roman" panose="02020603050405020304" pitchFamily="18" charset="0"/>
              </a:rPr>
              <a:t>Criminal Referral</a:t>
            </a:r>
            <a:r>
              <a:rPr lang="en-US" dirty="0">
                <a:solidFill>
                  <a:srgbClr val="333333"/>
                </a:solidFill>
                <a:cs typeface="Times New Roman" panose="02020603050405020304" pitchFamily="18" charset="0"/>
              </a:rPr>
              <a:t> and discuss potential fraud indications with the Fraud Technical Advisor (FTA) for additional guidance.</a:t>
            </a:r>
          </a:p>
          <a:p>
            <a:pPr>
              <a:buFont typeface="+mj-lt"/>
              <a:buAutoNum type="arabicPeriod"/>
            </a:pPr>
            <a:r>
              <a:rPr lang="en-US" dirty="0">
                <a:solidFill>
                  <a:srgbClr val="333333"/>
                </a:solidFill>
                <a:cs typeface="Times New Roman" panose="02020603050405020304" pitchFamily="18" charset="0"/>
              </a:rPr>
              <a:t>If a criminal referral is appropriate, then prepare Form 2797, </a:t>
            </a:r>
            <a:r>
              <a:rPr lang="en-US" i="1" dirty="0">
                <a:solidFill>
                  <a:srgbClr val="333333"/>
                </a:solidFill>
                <a:cs typeface="Times New Roman" panose="02020603050405020304" pitchFamily="18" charset="0"/>
              </a:rPr>
              <a:t>Referral Report of Potential Fraud Cases</a:t>
            </a:r>
            <a:r>
              <a:rPr lang="en-US" dirty="0">
                <a:solidFill>
                  <a:srgbClr val="333333"/>
                </a:solidFill>
                <a:cs typeface="Times New Roman" panose="02020603050405020304" pitchFamily="18" charset="0"/>
              </a:rPr>
              <a:t>. Refer to IRM 25.1.3.2, </a:t>
            </a:r>
            <a:r>
              <a:rPr lang="en-US" i="1" dirty="0">
                <a:solidFill>
                  <a:srgbClr val="333333"/>
                </a:solidFill>
                <a:cs typeface="Times New Roman" panose="02020603050405020304" pitchFamily="18" charset="0"/>
              </a:rPr>
              <a:t>Preparation for Form 2797</a:t>
            </a:r>
            <a:r>
              <a:rPr lang="en-US" dirty="0">
                <a:solidFill>
                  <a:srgbClr val="333333"/>
                </a:solidFill>
                <a:cs typeface="Times New Roman" panose="02020603050405020304" pitchFamily="18" charset="0"/>
              </a:rPr>
              <a:t> and submit the report to the FTA.</a:t>
            </a:r>
          </a:p>
          <a:p>
            <a:pPr>
              <a:buFont typeface="+mj-lt"/>
              <a:buAutoNum type="arabicPeriod"/>
            </a:pPr>
            <a:r>
              <a:rPr lang="en-US" dirty="0">
                <a:solidFill>
                  <a:srgbClr val="333333"/>
                </a:solidFill>
                <a:cs typeface="Times New Roman" panose="02020603050405020304" pitchFamily="18" charset="0"/>
              </a:rPr>
              <a:t>If the referral is accepted by Criminal Investigation, the special agent assigned to the case will contact the revenue officer.</a:t>
            </a:r>
          </a:p>
          <a:p>
            <a:pPr>
              <a:buFont typeface="+mj-lt"/>
              <a:buAutoNum type="arabicPeriod"/>
            </a:pPr>
            <a:r>
              <a:rPr lang="en-US" dirty="0">
                <a:solidFill>
                  <a:srgbClr val="333333"/>
                </a:solidFill>
                <a:cs typeface="Times New Roman" panose="02020603050405020304" pitchFamily="18" charset="0"/>
              </a:rPr>
              <a:t>If at any time during the investigative or criminal process the Collection Area Director believes that suspension of the civil aspects will impact the ultimate collection of civil liabilities, bring the matter to the attention of SBSE Counsel. SBSE Counsel will coordinate with Criminal Tax Counsel for the POD.</a:t>
            </a:r>
          </a:p>
          <a:p>
            <a:endParaRPr lang="en-US" dirty="0"/>
          </a:p>
        </p:txBody>
      </p:sp>
    </p:spTree>
    <p:extLst>
      <p:ext uri="{BB962C8B-B14F-4D97-AF65-F5344CB8AC3E}">
        <p14:creationId xmlns:p14="http://schemas.microsoft.com/office/powerpoint/2010/main" val="269360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18A-46A3-4A20-84D1-EAD054A86E14}"/>
              </a:ext>
            </a:extLst>
          </p:cNvPr>
          <p:cNvSpPr>
            <a:spLocks noGrp="1"/>
          </p:cNvSpPr>
          <p:nvPr>
            <p:ph type="title"/>
          </p:nvPr>
        </p:nvSpPr>
        <p:spPr/>
        <p:txBody>
          <a:bodyPr/>
          <a:lstStyle/>
          <a:p>
            <a:r>
              <a:rPr lang="en-US" dirty="0"/>
              <a:t>Form 4180</a:t>
            </a:r>
          </a:p>
        </p:txBody>
      </p:sp>
      <p:sp>
        <p:nvSpPr>
          <p:cNvPr id="3" name="Content Placeholder 2">
            <a:extLst>
              <a:ext uri="{FF2B5EF4-FFF2-40B4-BE49-F238E27FC236}">
                <a16:creationId xmlns:a16="http://schemas.microsoft.com/office/drawing/2014/main" id="{7C065774-22B6-4D4A-8662-7526FC00914F}"/>
              </a:ext>
            </a:extLst>
          </p:cNvPr>
          <p:cNvSpPr>
            <a:spLocks noGrp="1"/>
          </p:cNvSpPr>
          <p:nvPr>
            <p:ph idx="1"/>
          </p:nvPr>
        </p:nvSpPr>
        <p:spPr/>
        <p:txBody>
          <a:bodyPr>
            <a:normAutofit fontScale="62500" lnSpcReduction="20000"/>
          </a:bodyPr>
          <a:lstStyle/>
          <a:p>
            <a:r>
              <a:rPr lang="en-US" dirty="0">
                <a:latin typeface="Times New Roman" panose="02020603050405020304" pitchFamily="18" charset="0"/>
              </a:rPr>
              <a:t> 	</a:t>
            </a:r>
            <a:endParaRPr lang="en-US" baseline="30000" dirty="0">
              <a:latin typeface="Times New Roman" panose="02020603050405020304" pitchFamily="18" charset="0"/>
            </a:endParaRPr>
          </a:p>
          <a:p>
            <a:endParaRPr lang="en-US" dirty="0">
              <a:latin typeface="Times New Roman" panose="02020603050405020304" pitchFamily="18" charset="0"/>
            </a:endParaRPr>
          </a:p>
          <a:p>
            <a:endParaRPr lang="en-US" sz="800" dirty="0">
              <a:latin typeface="Times New Roman" panose="02020603050405020304" pitchFamily="18" charset="0"/>
            </a:endParaRPr>
          </a:p>
          <a:p>
            <a:endParaRPr lang="en-US" dirty="0">
              <a:latin typeface="Times New Roman" panose="02020603050405020304" pitchFamily="18" charset="0"/>
            </a:endParaRPr>
          </a:p>
          <a:p>
            <a:r>
              <a:rPr lang="en-US" sz="800" dirty="0">
                <a:solidFill>
                  <a:srgbClr val="C1C1C1"/>
                </a:solidFill>
                <a:latin typeface="Times New Roman" panose="02020603050405020304" pitchFamily="18" charset="0"/>
              </a:rPr>
              <a:t>_</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sz="800" dirty="0">
              <a:latin typeface="Times New Roman" panose="02020603050405020304" pitchFamily="18" charset="0"/>
            </a:endParaRPr>
          </a:p>
          <a:p>
            <a:pPr lvl="1"/>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pPr marR="15210" algn="r"/>
            <a:r>
              <a:rPr lang="en-US" dirty="0">
                <a:latin typeface="Courier New" panose="02070309020205020404" pitchFamily="49" charset="0"/>
              </a:rPr>
              <a:t>25</a:t>
            </a:r>
          </a:p>
          <a:p>
            <a:endParaRPr lang="en-US" dirty="0"/>
          </a:p>
        </p:txBody>
      </p:sp>
      <p:pic>
        <p:nvPicPr>
          <p:cNvPr id="4" name="Picture 3">
            <a:extLst>
              <a:ext uri="{FF2B5EF4-FFF2-40B4-BE49-F238E27FC236}">
                <a16:creationId xmlns:a16="http://schemas.microsoft.com/office/drawing/2014/main" id="{E0D5664C-BD9C-453B-BB94-647CCCB52FB7}"/>
              </a:ext>
            </a:extLst>
          </p:cNvPr>
          <p:cNvPicPr>
            <a:picLocks noChangeAspect="1"/>
          </p:cNvPicPr>
          <p:nvPr/>
        </p:nvPicPr>
        <p:blipFill>
          <a:blip r:embed="rId2"/>
          <a:stretch>
            <a:fillRect/>
          </a:stretch>
        </p:blipFill>
        <p:spPr>
          <a:xfrm>
            <a:off x="3435318" y="0"/>
            <a:ext cx="5321364" cy="6858000"/>
          </a:xfrm>
          <a:prstGeom prst="rect">
            <a:avLst/>
          </a:prstGeom>
        </p:spPr>
      </p:pic>
      <p:pic>
        <p:nvPicPr>
          <p:cNvPr id="5" name="Picture 4">
            <a:extLst>
              <a:ext uri="{FF2B5EF4-FFF2-40B4-BE49-F238E27FC236}">
                <a16:creationId xmlns:a16="http://schemas.microsoft.com/office/drawing/2014/main" id="{C410C674-58DE-4DCE-A711-232EA4071930}"/>
              </a:ext>
            </a:extLst>
          </p:cNvPr>
          <p:cNvPicPr>
            <a:picLocks noChangeAspect="1"/>
          </p:cNvPicPr>
          <p:nvPr/>
        </p:nvPicPr>
        <p:blipFill>
          <a:blip r:embed="rId3"/>
          <a:stretch>
            <a:fillRect/>
          </a:stretch>
        </p:blipFill>
        <p:spPr>
          <a:xfrm>
            <a:off x="2137124" y="1860066"/>
            <a:ext cx="7917751" cy="3137867"/>
          </a:xfrm>
          <a:prstGeom prst="rect">
            <a:avLst/>
          </a:prstGeom>
        </p:spPr>
      </p:pic>
    </p:spTree>
    <p:extLst>
      <p:ext uri="{BB962C8B-B14F-4D97-AF65-F5344CB8AC3E}">
        <p14:creationId xmlns:p14="http://schemas.microsoft.com/office/powerpoint/2010/main" val="90705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8007-AB9A-482D-B2A1-6CC4F9C10FF8}"/>
              </a:ext>
            </a:extLst>
          </p:cNvPr>
          <p:cNvSpPr>
            <a:spLocks noGrp="1"/>
          </p:cNvSpPr>
          <p:nvPr>
            <p:ph type="title"/>
          </p:nvPr>
        </p:nvSpPr>
        <p:spPr/>
        <p:txBody>
          <a:bodyPr/>
          <a:lstStyle/>
          <a:p>
            <a:pPr algn="ctr"/>
            <a:r>
              <a:rPr lang="en-US" dirty="0"/>
              <a:t>Form 4180 </a:t>
            </a:r>
          </a:p>
        </p:txBody>
      </p:sp>
      <p:pic>
        <p:nvPicPr>
          <p:cNvPr id="4" name="Content Placeholder 3">
            <a:extLst>
              <a:ext uri="{FF2B5EF4-FFF2-40B4-BE49-F238E27FC236}">
                <a16:creationId xmlns:a16="http://schemas.microsoft.com/office/drawing/2014/main" id="{689A1628-EEB0-49BC-A27C-67270BDB50F3}"/>
              </a:ext>
            </a:extLst>
          </p:cNvPr>
          <p:cNvPicPr>
            <a:picLocks noGrp="1" noChangeAspect="1"/>
          </p:cNvPicPr>
          <p:nvPr>
            <p:ph idx="1"/>
          </p:nvPr>
        </p:nvPicPr>
        <p:blipFill>
          <a:blip r:embed="rId2"/>
          <a:stretch>
            <a:fillRect/>
          </a:stretch>
        </p:blipFill>
        <p:spPr>
          <a:xfrm>
            <a:off x="3474027" y="2160588"/>
            <a:ext cx="3003984" cy="3881437"/>
          </a:xfrm>
          <a:prstGeom prst="rect">
            <a:avLst/>
          </a:prstGeom>
        </p:spPr>
      </p:pic>
      <p:pic>
        <p:nvPicPr>
          <p:cNvPr id="5" name="Picture 4">
            <a:extLst>
              <a:ext uri="{FF2B5EF4-FFF2-40B4-BE49-F238E27FC236}">
                <a16:creationId xmlns:a16="http://schemas.microsoft.com/office/drawing/2014/main" id="{28F82911-E2E3-4F2F-AB8F-86D4DF90F4E4}"/>
              </a:ext>
            </a:extLst>
          </p:cNvPr>
          <p:cNvPicPr>
            <a:picLocks noChangeAspect="1"/>
          </p:cNvPicPr>
          <p:nvPr/>
        </p:nvPicPr>
        <p:blipFill>
          <a:blip r:embed="rId3"/>
          <a:stretch>
            <a:fillRect/>
          </a:stretch>
        </p:blipFill>
        <p:spPr>
          <a:xfrm>
            <a:off x="806416" y="1294457"/>
            <a:ext cx="8338501" cy="5462567"/>
          </a:xfrm>
          <a:prstGeom prst="rect">
            <a:avLst/>
          </a:prstGeom>
        </p:spPr>
      </p:pic>
    </p:spTree>
    <p:extLst>
      <p:ext uri="{BB962C8B-B14F-4D97-AF65-F5344CB8AC3E}">
        <p14:creationId xmlns:p14="http://schemas.microsoft.com/office/powerpoint/2010/main" val="707229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4BF4-EBF9-4E6B-8EDC-F8E0B729A1A7}"/>
              </a:ext>
            </a:extLst>
          </p:cNvPr>
          <p:cNvSpPr>
            <a:spLocks noGrp="1"/>
          </p:cNvSpPr>
          <p:nvPr>
            <p:ph type="title"/>
          </p:nvPr>
        </p:nvSpPr>
        <p:spPr/>
        <p:txBody>
          <a:bodyPr/>
          <a:lstStyle/>
          <a:p>
            <a:pPr algn="ctr"/>
            <a:r>
              <a:rPr lang="en-US" dirty="0"/>
              <a:t>IRS Criminal Investigation Statistics for</a:t>
            </a:r>
            <a:br>
              <a:rPr lang="en-US" dirty="0"/>
            </a:br>
            <a:r>
              <a:rPr lang="en-US" dirty="0"/>
              <a:t>Employment Taxes</a:t>
            </a:r>
          </a:p>
        </p:txBody>
      </p:sp>
      <p:graphicFrame>
        <p:nvGraphicFramePr>
          <p:cNvPr id="4" name="Content Placeholder 3">
            <a:extLst>
              <a:ext uri="{FF2B5EF4-FFF2-40B4-BE49-F238E27FC236}">
                <a16:creationId xmlns:a16="http://schemas.microsoft.com/office/drawing/2014/main" id="{BBDB9172-A8B2-4AA1-857A-FD0D1CC96D66}"/>
              </a:ext>
            </a:extLst>
          </p:cNvPr>
          <p:cNvGraphicFramePr>
            <a:graphicFrameLocks noGrp="1"/>
          </p:cNvGraphicFramePr>
          <p:nvPr>
            <p:ph idx="1"/>
            <p:extLst>
              <p:ext uri="{D42A27DB-BD31-4B8C-83A1-F6EECF244321}">
                <p14:modId xmlns:p14="http://schemas.microsoft.com/office/powerpoint/2010/main" val="915598501"/>
              </p:ext>
            </p:extLst>
          </p:nvPr>
        </p:nvGraphicFramePr>
        <p:xfrm>
          <a:off x="677334" y="2088858"/>
          <a:ext cx="7283818" cy="2946168"/>
        </p:xfrm>
        <a:graphic>
          <a:graphicData uri="http://schemas.openxmlformats.org/drawingml/2006/table">
            <a:tbl>
              <a:tblPr firstRow="1" bandRow="1">
                <a:tableStyleId>{5C22544A-7EE6-4342-B048-85BDC9FD1C3A}</a:tableStyleId>
              </a:tblPr>
              <a:tblGrid>
                <a:gridCol w="3105630">
                  <a:extLst>
                    <a:ext uri="{9D8B030D-6E8A-4147-A177-3AD203B41FA5}">
                      <a16:colId xmlns:a16="http://schemas.microsoft.com/office/drawing/2014/main" val="1969982518"/>
                    </a:ext>
                  </a:extLst>
                </a:gridCol>
                <a:gridCol w="1251455">
                  <a:extLst>
                    <a:ext uri="{9D8B030D-6E8A-4147-A177-3AD203B41FA5}">
                      <a16:colId xmlns:a16="http://schemas.microsoft.com/office/drawing/2014/main" val="1234370150"/>
                    </a:ext>
                  </a:extLst>
                </a:gridCol>
                <a:gridCol w="1486835">
                  <a:extLst>
                    <a:ext uri="{9D8B030D-6E8A-4147-A177-3AD203B41FA5}">
                      <a16:colId xmlns:a16="http://schemas.microsoft.com/office/drawing/2014/main" val="2904138604"/>
                    </a:ext>
                  </a:extLst>
                </a:gridCol>
                <a:gridCol w="1439898">
                  <a:extLst>
                    <a:ext uri="{9D8B030D-6E8A-4147-A177-3AD203B41FA5}">
                      <a16:colId xmlns:a16="http://schemas.microsoft.com/office/drawing/2014/main" val="3321944878"/>
                    </a:ext>
                  </a:extLst>
                </a:gridCol>
              </a:tblGrid>
              <a:tr h="368271">
                <a:tc>
                  <a:txBody>
                    <a:bodyPr/>
                    <a:lstStyle/>
                    <a:p>
                      <a:endParaRPr lang="en-US" dirty="0"/>
                    </a:p>
                  </a:txBody>
                  <a:tcPr/>
                </a:tc>
                <a:tc>
                  <a:txBody>
                    <a:bodyPr/>
                    <a:lstStyle/>
                    <a:p>
                      <a:pPr algn="ctr"/>
                      <a:r>
                        <a:rPr lang="en-US" dirty="0"/>
                        <a:t>FY 2016</a:t>
                      </a:r>
                    </a:p>
                  </a:txBody>
                  <a:tcPr/>
                </a:tc>
                <a:tc>
                  <a:txBody>
                    <a:bodyPr/>
                    <a:lstStyle/>
                    <a:p>
                      <a:pPr algn="ctr"/>
                      <a:r>
                        <a:rPr lang="en-US" dirty="0"/>
                        <a:t>FY2017</a:t>
                      </a:r>
                    </a:p>
                  </a:txBody>
                  <a:tcPr/>
                </a:tc>
                <a:tc>
                  <a:txBody>
                    <a:bodyPr/>
                    <a:lstStyle/>
                    <a:p>
                      <a:pPr algn="ctr"/>
                      <a:r>
                        <a:rPr lang="en-US" dirty="0"/>
                        <a:t>FY2018</a:t>
                      </a:r>
                    </a:p>
                  </a:txBody>
                  <a:tcPr/>
                </a:tc>
                <a:extLst>
                  <a:ext uri="{0D108BD9-81ED-4DB2-BD59-A6C34878D82A}">
                    <a16:rowId xmlns:a16="http://schemas.microsoft.com/office/drawing/2014/main" val="424495669"/>
                  </a:ext>
                </a:extLst>
              </a:tr>
              <a:tr h="368271">
                <a:tc>
                  <a:txBody>
                    <a:bodyPr/>
                    <a:lstStyle/>
                    <a:p>
                      <a:r>
                        <a:rPr lang="en-US" dirty="0"/>
                        <a:t>Investigations Initiated</a:t>
                      </a:r>
                    </a:p>
                  </a:txBody>
                  <a:tcPr/>
                </a:tc>
                <a:tc>
                  <a:txBody>
                    <a:bodyPr/>
                    <a:lstStyle/>
                    <a:p>
                      <a:pPr algn="ctr"/>
                      <a:r>
                        <a:rPr lang="en-US" dirty="0"/>
                        <a:t>137</a:t>
                      </a:r>
                    </a:p>
                  </a:txBody>
                  <a:tcPr/>
                </a:tc>
                <a:tc>
                  <a:txBody>
                    <a:bodyPr/>
                    <a:lstStyle/>
                    <a:p>
                      <a:pPr algn="ctr"/>
                      <a:r>
                        <a:rPr lang="en-US" dirty="0"/>
                        <a:t>162</a:t>
                      </a:r>
                    </a:p>
                  </a:txBody>
                  <a:tcPr/>
                </a:tc>
                <a:tc>
                  <a:txBody>
                    <a:bodyPr/>
                    <a:lstStyle/>
                    <a:p>
                      <a:pPr algn="ctr"/>
                      <a:r>
                        <a:rPr lang="en-US" dirty="0"/>
                        <a:t>207</a:t>
                      </a:r>
                    </a:p>
                  </a:txBody>
                  <a:tcPr/>
                </a:tc>
                <a:extLst>
                  <a:ext uri="{0D108BD9-81ED-4DB2-BD59-A6C34878D82A}">
                    <a16:rowId xmlns:a16="http://schemas.microsoft.com/office/drawing/2014/main" val="4025158036"/>
                  </a:ext>
                </a:extLst>
              </a:tr>
              <a:tr h="368271">
                <a:tc>
                  <a:txBody>
                    <a:bodyPr/>
                    <a:lstStyle/>
                    <a:p>
                      <a:r>
                        <a:rPr lang="en-US" dirty="0"/>
                        <a:t>Prosecutions Recommended</a:t>
                      </a:r>
                    </a:p>
                  </a:txBody>
                  <a:tcPr/>
                </a:tc>
                <a:tc>
                  <a:txBody>
                    <a:bodyPr/>
                    <a:lstStyle/>
                    <a:p>
                      <a:pPr algn="ctr"/>
                      <a:r>
                        <a:rPr lang="en-US" dirty="0"/>
                        <a:t>77</a:t>
                      </a:r>
                    </a:p>
                  </a:txBody>
                  <a:tcPr/>
                </a:tc>
                <a:tc>
                  <a:txBody>
                    <a:bodyPr/>
                    <a:lstStyle/>
                    <a:p>
                      <a:pPr algn="ctr"/>
                      <a:r>
                        <a:rPr lang="en-US" dirty="0"/>
                        <a:t>59</a:t>
                      </a:r>
                    </a:p>
                  </a:txBody>
                  <a:tcPr/>
                </a:tc>
                <a:tc>
                  <a:txBody>
                    <a:bodyPr/>
                    <a:lstStyle/>
                    <a:p>
                      <a:pPr algn="ctr"/>
                      <a:r>
                        <a:rPr lang="en-US" dirty="0"/>
                        <a:t>81</a:t>
                      </a:r>
                    </a:p>
                  </a:txBody>
                  <a:tcPr/>
                </a:tc>
                <a:extLst>
                  <a:ext uri="{0D108BD9-81ED-4DB2-BD59-A6C34878D82A}">
                    <a16:rowId xmlns:a16="http://schemas.microsoft.com/office/drawing/2014/main" val="3812447486"/>
                  </a:ext>
                </a:extLst>
              </a:tr>
              <a:tr h="368271">
                <a:tc>
                  <a:txBody>
                    <a:bodyPr/>
                    <a:lstStyle/>
                    <a:p>
                      <a:r>
                        <a:rPr lang="en-US" dirty="0"/>
                        <a:t>Informations/Indictments</a:t>
                      </a:r>
                    </a:p>
                  </a:txBody>
                  <a:tcPr/>
                </a:tc>
                <a:tc>
                  <a:txBody>
                    <a:bodyPr/>
                    <a:lstStyle/>
                    <a:p>
                      <a:pPr algn="ctr"/>
                      <a:r>
                        <a:rPr lang="en-US" dirty="0"/>
                        <a:t>71</a:t>
                      </a:r>
                    </a:p>
                  </a:txBody>
                  <a:tcPr/>
                </a:tc>
                <a:tc>
                  <a:txBody>
                    <a:bodyPr/>
                    <a:lstStyle/>
                    <a:p>
                      <a:pPr algn="ctr"/>
                      <a:r>
                        <a:rPr lang="en-US" dirty="0"/>
                        <a:t>60</a:t>
                      </a:r>
                    </a:p>
                  </a:txBody>
                  <a:tcPr/>
                </a:tc>
                <a:tc>
                  <a:txBody>
                    <a:bodyPr/>
                    <a:lstStyle/>
                    <a:p>
                      <a:pPr algn="ctr"/>
                      <a:r>
                        <a:rPr lang="en-US" dirty="0"/>
                        <a:t>64</a:t>
                      </a:r>
                    </a:p>
                  </a:txBody>
                  <a:tcPr/>
                </a:tc>
                <a:extLst>
                  <a:ext uri="{0D108BD9-81ED-4DB2-BD59-A6C34878D82A}">
                    <a16:rowId xmlns:a16="http://schemas.microsoft.com/office/drawing/2014/main" val="1991369658"/>
                  </a:ext>
                </a:extLst>
              </a:tr>
              <a:tr h="368271">
                <a:tc>
                  <a:txBody>
                    <a:bodyPr/>
                    <a:lstStyle/>
                    <a:p>
                      <a:r>
                        <a:rPr lang="en-US" dirty="0"/>
                        <a:t>Sentenced</a:t>
                      </a:r>
                    </a:p>
                  </a:txBody>
                  <a:tcPr/>
                </a:tc>
                <a:tc>
                  <a:txBody>
                    <a:bodyPr/>
                    <a:lstStyle/>
                    <a:p>
                      <a:pPr algn="ctr"/>
                      <a:r>
                        <a:rPr lang="en-US" dirty="0"/>
                        <a:t>87</a:t>
                      </a:r>
                    </a:p>
                  </a:txBody>
                  <a:tcPr/>
                </a:tc>
                <a:tc>
                  <a:txBody>
                    <a:bodyPr/>
                    <a:lstStyle/>
                    <a:p>
                      <a:pPr algn="ctr"/>
                      <a:r>
                        <a:rPr lang="en-US" dirty="0"/>
                        <a:t>77</a:t>
                      </a:r>
                    </a:p>
                  </a:txBody>
                  <a:tcPr/>
                </a:tc>
                <a:tc>
                  <a:txBody>
                    <a:bodyPr/>
                    <a:lstStyle/>
                    <a:p>
                      <a:pPr algn="ctr"/>
                      <a:r>
                        <a:rPr lang="en-US" dirty="0"/>
                        <a:t>48</a:t>
                      </a:r>
                    </a:p>
                  </a:txBody>
                  <a:tcPr/>
                </a:tc>
                <a:extLst>
                  <a:ext uri="{0D108BD9-81ED-4DB2-BD59-A6C34878D82A}">
                    <a16:rowId xmlns:a16="http://schemas.microsoft.com/office/drawing/2014/main" val="212841076"/>
                  </a:ext>
                </a:extLst>
              </a:tr>
              <a:tr h="368271">
                <a:tc>
                  <a:txBody>
                    <a:bodyPr/>
                    <a:lstStyle/>
                    <a:p>
                      <a:pPr algn="l"/>
                      <a:r>
                        <a:rPr lang="en-US" dirty="0"/>
                        <a:t>Incarceration Rate</a:t>
                      </a:r>
                    </a:p>
                  </a:txBody>
                  <a:tcPr/>
                </a:tc>
                <a:tc>
                  <a:txBody>
                    <a:bodyPr/>
                    <a:lstStyle/>
                    <a:p>
                      <a:pPr algn="ctr"/>
                      <a:r>
                        <a:rPr lang="en-US" dirty="0"/>
                        <a:t>70.1%</a:t>
                      </a:r>
                    </a:p>
                  </a:txBody>
                  <a:tcPr/>
                </a:tc>
                <a:tc>
                  <a:txBody>
                    <a:bodyPr/>
                    <a:lstStyle/>
                    <a:p>
                      <a:pPr algn="ctr"/>
                      <a:r>
                        <a:rPr lang="en-US" dirty="0"/>
                        <a:t>77.9%</a:t>
                      </a:r>
                    </a:p>
                  </a:txBody>
                  <a:tcPr/>
                </a:tc>
                <a:tc>
                  <a:txBody>
                    <a:bodyPr/>
                    <a:lstStyle/>
                    <a:p>
                      <a:pPr algn="ctr"/>
                      <a:r>
                        <a:rPr lang="en-US" dirty="0"/>
                        <a:t>77.1%</a:t>
                      </a:r>
                    </a:p>
                  </a:txBody>
                  <a:tcPr/>
                </a:tc>
                <a:extLst>
                  <a:ext uri="{0D108BD9-81ED-4DB2-BD59-A6C34878D82A}">
                    <a16:rowId xmlns:a16="http://schemas.microsoft.com/office/drawing/2014/main" val="732430884"/>
                  </a:ext>
                </a:extLst>
              </a:tr>
              <a:tr h="368271">
                <a:tc>
                  <a:txBody>
                    <a:bodyPr/>
                    <a:lstStyle/>
                    <a:p>
                      <a:r>
                        <a:rPr lang="en-US" dirty="0"/>
                        <a:t>Average Months Served</a:t>
                      </a:r>
                    </a:p>
                  </a:txBody>
                  <a:tcPr/>
                </a:tc>
                <a:tc>
                  <a:txBody>
                    <a:bodyPr/>
                    <a:lstStyle/>
                    <a:p>
                      <a:pPr algn="ctr"/>
                      <a:r>
                        <a:rPr lang="en-US" dirty="0"/>
                        <a:t>14</a:t>
                      </a:r>
                    </a:p>
                  </a:txBody>
                  <a:tcPr/>
                </a:tc>
                <a:tc>
                  <a:txBody>
                    <a:bodyPr/>
                    <a:lstStyle/>
                    <a:p>
                      <a:pPr algn="ctr"/>
                      <a:r>
                        <a:rPr lang="en-US" dirty="0"/>
                        <a:t>21</a:t>
                      </a:r>
                    </a:p>
                  </a:txBody>
                  <a:tcPr/>
                </a:tc>
                <a:tc>
                  <a:txBody>
                    <a:bodyPr/>
                    <a:lstStyle/>
                    <a:p>
                      <a:pPr algn="ctr"/>
                      <a:r>
                        <a:rPr lang="en-US" dirty="0"/>
                        <a:t>21</a:t>
                      </a:r>
                    </a:p>
                  </a:txBody>
                  <a:tcPr/>
                </a:tc>
                <a:extLst>
                  <a:ext uri="{0D108BD9-81ED-4DB2-BD59-A6C34878D82A}">
                    <a16:rowId xmlns:a16="http://schemas.microsoft.com/office/drawing/2014/main" val="3808751264"/>
                  </a:ext>
                </a:extLst>
              </a:tr>
              <a:tr h="36827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44968266"/>
                  </a:ext>
                </a:extLst>
              </a:tr>
            </a:tbl>
          </a:graphicData>
        </a:graphic>
      </p:graphicFrame>
    </p:spTree>
    <p:extLst>
      <p:ext uri="{BB962C8B-B14F-4D97-AF65-F5344CB8AC3E}">
        <p14:creationId xmlns:p14="http://schemas.microsoft.com/office/powerpoint/2010/main" val="1199737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4162-FB38-4A33-842A-25425E44D9DA}"/>
              </a:ext>
            </a:extLst>
          </p:cNvPr>
          <p:cNvSpPr>
            <a:spLocks noGrp="1"/>
          </p:cNvSpPr>
          <p:nvPr>
            <p:ph type="title"/>
          </p:nvPr>
        </p:nvSpPr>
        <p:spPr/>
        <p:txBody>
          <a:bodyPr/>
          <a:lstStyle/>
          <a:p>
            <a:pPr algn="ctr"/>
            <a:r>
              <a:rPr lang="en-US" dirty="0"/>
              <a:t>Employment Tax Prosecutions</a:t>
            </a:r>
          </a:p>
        </p:txBody>
      </p:sp>
      <p:sp>
        <p:nvSpPr>
          <p:cNvPr id="3" name="Content Placeholder 2">
            <a:extLst>
              <a:ext uri="{FF2B5EF4-FFF2-40B4-BE49-F238E27FC236}">
                <a16:creationId xmlns:a16="http://schemas.microsoft.com/office/drawing/2014/main" id="{99584372-F6AC-4E1C-B2FF-FDB79FECE483}"/>
              </a:ext>
            </a:extLst>
          </p:cNvPr>
          <p:cNvSpPr>
            <a:spLocks noGrp="1"/>
          </p:cNvSpPr>
          <p:nvPr>
            <p:ph idx="1"/>
          </p:nvPr>
        </p:nvSpPr>
        <p:spPr>
          <a:xfrm>
            <a:off x="704629" y="1682917"/>
            <a:ext cx="8596668" cy="4581405"/>
          </a:xfrm>
        </p:spPr>
        <p:txBody>
          <a:bodyPr>
            <a:normAutofit lnSpcReduction="10000"/>
          </a:bodyPr>
          <a:lstStyle/>
          <a:p>
            <a:r>
              <a:rPr lang="en-US" i="1" dirty="0"/>
              <a:t>U.S. v. Terra Dawn Ferguson (EDNC)  </a:t>
            </a:r>
            <a:r>
              <a:rPr lang="en-US" dirty="0"/>
              <a:t>An officer manager plead guilty on May 20, 2019 for failure to pay over payroll taxes of $114,409.</a:t>
            </a:r>
            <a:endParaRPr lang="en-US" i="1" dirty="0"/>
          </a:p>
          <a:p>
            <a:r>
              <a:rPr lang="en-US" i="1" dirty="0"/>
              <a:t>U.S. v. Sainte Deon Robinson (EDNC)</a:t>
            </a:r>
            <a:r>
              <a:rPr lang="en-US" dirty="0"/>
              <a:t> A Mental health executive was given a 30 month sentence on March 22, 2019 for failing to report and pay employment tax and was ordered to pay restitution of $1,686,360.</a:t>
            </a:r>
          </a:p>
          <a:p>
            <a:r>
              <a:rPr lang="en-US" i="1" dirty="0"/>
              <a:t>U.S. v. Walter and Amy William (</a:t>
            </a:r>
            <a:r>
              <a:rPr lang="en-US" dirty="0"/>
              <a:t>NDAL)  In this case the husband and wife were plead guilty for failing to pay over employment tax from their construction business.  The couple’s employment tax fraud caused a loss of approximately $503,000 to the IRS.</a:t>
            </a:r>
            <a:endParaRPr lang="en-US" i="1" dirty="0"/>
          </a:p>
          <a:p>
            <a:r>
              <a:rPr lang="en-US" i="1" dirty="0"/>
              <a:t>U.S. v. Kae Wood Lee</a:t>
            </a:r>
            <a:r>
              <a:rPr lang="en-US" dirty="0"/>
              <a:t>, (EDNY)  The owner of Queens Karaoke bar was sentenced on 4/25/2019 to a year and a day for failing to collect an pay employment tax and ordered to pay restitution of $612,500.</a:t>
            </a:r>
          </a:p>
          <a:p>
            <a:r>
              <a:rPr lang="en-US" i="1" dirty="0"/>
              <a:t>U.S. v. John Herzer, </a:t>
            </a:r>
            <a:r>
              <a:rPr lang="en-US" dirty="0"/>
              <a:t>(WDTX).  Chief Financial Officer of a staff leasing company pled guilty on October 22, 2018 for failing to pay over employment tax, causing a tax loss of more than $13,000,000.</a:t>
            </a:r>
            <a:endParaRPr lang="en-US" i="1" dirty="0"/>
          </a:p>
          <a:p>
            <a:endParaRPr lang="en-US" dirty="0"/>
          </a:p>
        </p:txBody>
      </p:sp>
    </p:spTree>
    <p:extLst>
      <p:ext uri="{BB962C8B-B14F-4D97-AF65-F5344CB8AC3E}">
        <p14:creationId xmlns:p14="http://schemas.microsoft.com/office/powerpoint/2010/main" val="276212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714A-084E-4151-AB9D-65C2225034A7}"/>
              </a:ext>
            </a:extLst>
          </p:cNvPr>
          <p:cNvSpPr>
            <a:spLocks noGrp="1"/>
          </p:cNvSpPr>
          <p:nvPr>
            <p:ph type="title"/>
          </p:nvPr>
        </p:nvSpPr>
        <p:spPr/>
        <p:txBody>
          <a:bodyPr/>
          <a:lstStyle/>
          <a:p>
            <a:pPr algn="ctr"/>
            <a:r>
              <a:rPr lang="en-US" dirty="0"/>
              <a:t>IRS Collection Enforcement</a:t>
            </a:r>
            <a:br>
              <a:rPr lang="en-US" dirty="0"/>
            </a:br>
            <a:r>
              <a:rPr lang="en-US" dirty="0"/>
              <a:t>FY 2016/2017</a:t>
            </a:r>
          </a:p>
        </p:txBody>
      </p:sp>
      <p:sp>
        <p:nvSpPr>
          <p:cNvPr id="3" name="Content Placeholder 2">
            <a:extLst>
              <a:ext uri="{FF2B5EF4-FFF2-40B4-BE49-F238E27FC236}">
                <a16:creationId xmlns:a16="http://schemas.microsoft.com/office/drawing/2014/main" id="{40B29130-BCE6-413B-BE7D-BC2C7E9D4210}"/>
              </a:ext>
            </a:extLst>
          </p:cNvPr>
          <p:cNvSpPr>
            <a:spLocks noGrp="1"/>
          </p:cNvSpPr>
          <p:nvPr>
            <p:ph idx="1"/>
          </p:nvPr>
        </p:nvSpPr>
        <p:spPr/>
        <p:txBody>
          <a:bodyPr/>
          <a:lstStyle/>
          <a:p>
            <a:pPr marL="0" indent="0">
              <a:buNone/>
            </a:pPr>
            <a:r>
              <a:rPr lang="en-US" dirty="0"/>
              <a:t>											  	 2016			2017</a:t>
            </a:r>
          </a:p>
          <a:p>
            <a:pPr marL="0" indent="0">
              <a:buNone/>
            </a:pPr>
            <a:r>
              <a:rPr lang="en-US" dirty="0"/>
              <a:t>Number of Notices of tax liens filed					 470,602			599,249</a:t>
            </a:r>
          </a:p>
          <a:p>
            <a:pPr marL="0" indent="0">
              <a:buNone/>
            </a:pPr>
            <a:endParaRPr lang="en-US" dirty="0"/>
          </a:p>
          <a:p>
            <a:pPr marL="0" indent="0">
              <a:buNone/>
            </a:pPr>
            <a:r>
              <a:rPr lang="en-US" dirty="0"/>
              <a:t>Number of Notices of Levies Requested </a:t>
            </a:r>
          </a:p>
          <a:p>
            <a:pPr marL="0" indent="0">
              <a:buNone/>
            </a:pPr>
            <a:r>
              <a:rPr lang="en-US" dirty="0"/>
              <a:t>on 3</a:t>
            </a:r>
            <a:r>
              <a:rPr lang="en-US" baseline="30000" dirty="0"/>
              <a:t>rd</a:t>
            </a:r>
            <a:r>
              <a:rPr lang="en-US" dirty="0"/>
              <a:t> Parties 									869,196			590,2490</a:t>
            </a:r>
          </a:p>
          <a:p>
            <a:pPr marL="0" indent="0">
              <a:buNone/>
            </a:pPr>
            <a:r>
              <a:rPr lang="en-US" dirty="0"/>
              <a:t>(Combined ACS and Field Operations)</a:t>
            </a:r>
          </a:p>
          <a:p>
            <a:pPr marL="0" indent="0">
              <a:buNone/>
            </a:pPr>
            <a:endParaRPr lang="en-US" dirty="0"/>
          </a:p>
          <a:p>
            <a:pPr marL="0" indent="0">
              <a:buNone/>
            </a:pPr>
            <a:r>
              <a:rPr lang="en-US" dirty="0"/>
              <a:t>Number of Seizures								436				323</a:t>
            </a:r>
          </a:p>
          <a:p>
            <a:pPr marL="0" indent="0">
              <a:buNone/>
            </a:pPr>
            <a:endParaRPr lang="en-US" dirty="0"/>
          </a:p>
        </p:txBody>
      </p:sp>
    </p:spTree>
    <p:extLst>
      <p:ext uri="{BB962C8B-B14F-4D97-AF65-F5344CB8AC3E}">
        <p14:creationId xmlns:p14="http://schemas.microsoft.com/office/powerpoint/2010/main" val="62581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6DCE-ADC9-4166-9C33-F323BFBE298A}"/>
              </a:ext>
            </a:extLst>
          </p:cNvPr>
          <p:cNvSpPr>
            <a:spLocks noGrp="1"/>
          </p:cNvSpPr>
          <p:nvPr>
            <p:ph type="title"/>
          </p:nvPr>
        </p:nvSpPr>
        <p:spPr/>
        <p:txBody>
          <a:bodyPr/>
          <a:lstStyle/>
          <a:p>
            <a:pPr algn="ctr"/>
            <a:r>
              <a:rPr lang="en-US" dirty="0"/>
              <a:t>Employment Tax Prosecutions</a:t>
            </a:r>
          </a:p>
        </p:txBody>
      </p:sp>
      <p:sp>
        <p:nvSpPr>
          <p:cNvPr id="3" name="Content Placeholder 2">
            <a:extLst>
              <a:ext uri="{FF2B5EF4-FFF2-40B4-BE49-F238E27FC236}">
                <a16:creationId xmlns:a16="http://schemas.microsoft.com/office/drawing/2014/main" id="{E27AF685-3913-46C7-9D2F-72CC17E5A9C5}"/>
              </a:ext>
            </a:extLst>
          </p:cNvPr>
          <p:cNvSpPr>
            <a:spLocks noGrp="1"/>
          </p:cNvSpPr>
          <p:nvPr>
            <p:ph idx="1"/>
          </p:nvPr>
        </p:nvSpPr>
        <p:spPr>
          <a:xfrm>
            <a:off x="677334" y="1692322"/>
            <a:ext cx="8596668" cy="4626591"/>
          </a:xfrm>
        </p:spPr>
        <p:txBody>
          <a:bodyPr/>
          <a:lstStyle/>
          <a:p>
            <a:r>
              <a:rPr lang="en-US" i="1" dirty="0"/>
              <a:t>United States vs. Jeremiah Cheff </a:t>
            </a:r>
            <a:r>
              <a:rPr lang="en-US" dirty="0"/>
              <a:t>(EDMI)  Jeremiah Cheff, who previously operated adult foster care homes was convicted of payroll tax fraud on May 20, 2019.  The jury found Cheff guilty of 60 counts of payroll tax fraud as well as obstructing the administration of internal revenue laws, and failing to timely file his personal income tax returns.  </a:t>
            </a:r>
          </a:p>
          <a:p>
            <a:r>
              <a:rPr lang="en-US" i="1" dirty="0"/>
              <a:t>United States vs. Edward Cespedes and Joseph DeSanto </a:t>
            </a:r>
            <a:r>
              <a:rPr lang="en-US" dirty="0"/>
              <a:t>(EDMI).  Both individual plead guilty for failure to pay payroll taxes for the third quarter of 2013, the fourth quarter of 2013 and the firs quarter of 2014.  Sentencing is scheduled for February 20, 2020.  </a:t>
            </a:r>
          </a:p>
        </p:txBody>
      </p:sp>
    </p:spTree>
    <p:extLst>
      <p:ext uri="{BB962C8B-B14F-4D97-AF65-F5344CB8AC3E}">
        <p14:creationId xmlns:p14="http://schemas.microsoft.com/office/powerpoint/2010/main" val="2580409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8BC6-5CCA-4AC8-8E44-745A85DE4D51}"/>
              </a:ext>
            </a:extLst>
          </p:cNvPr>
          <p:cNvSpPr>
            <a:spLocks noGrp="1"/>
          </p:cNvSpPr>
          <p:nvPr>
            <p:ph type="title"/>
          </p:nvPr>
        </p:nvSpPr>
        <p:spPr/>
        <p:txBody>
          <a:bodyPr>
            <a:normAutofit fontScale="90000"/>
          </a:bodyPr>
          <a:lstStyle/>
          <a:p>
            <a:pPr algn="ctr"/>
            <a:r>
              <a:rPr lang="en-US" dirty="0"/>
              <a:t>26 U.S. Code § 7203</a:t>
            </a:r>
            <a:br>
              <a:rPr lang="en-US" dirty="0"/>
            </a:br>
            <a:r>
              <a:rPr lang="en-US" dirty="0"/>
              <a:t>Willful failure to file return, supply information, or pay tax</a:t>
            </a:r>
          </a:p>
        </p:txBody>
      </p:sp>
      <p:sp>
        <p:nvSpPr>
          <p:cNvPr id="3" name="Content Placeholder 2">
            <a:extLst>
              <a:ext uri="{FF2B5EF4-FFF2-40B4-BE49-F238E27FC236}">
                <a16:creationId xmlns:a16="http://schemas.microsoft.com/office/drawing/2014/main" id="{4B6B9C81-1B29-4C0D-BE0F-54CB527B314D}"/>
              </a:ext>
            </a:extLst>
          </p:cNvPr>
          <p:cNvSpPr>
            <a:spLocks noGrp="1"/>
          </p:cNvSpPr>
          <p:nvPr>
            <p:ph idx="1"/>
          </p:nvPr>
        </p:nvSpPr>
        <p:spPr>
          <a:xfrm>
            <a:off x="677334" y="2160589"/>
            <a:ext cx="8596668" cy="4376689"/>
          </a:xfrm>
        </p:spPr>
        <p:txBody>
          <a:bodyPr>
            <a:normAutofit lnSpcReduction="10000"/>
          </a:bodyPr>
          <a:lstStyle/>
          <a:p>
            <a:pPr indent="152400">
              <a:spcAft>
                <a:spcPts val="300"/>
              </a:spcAft>
            </a:pPr>
            <a:r>
              <a:rPr lang="en-US" dirty="0">
                <a:solidFill>
                  <a:srgbClr val="333333"/>
                </a:solidFill>
                <a:latin typeface="Verdana" panose="020B0604030504040204" pitchFamily="34" charset="0"/>
              </a:rPr>
              <a:t>Any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person</a:t>
            </a:r>
            <a:r>
              <a:rPr lang="en-US" dirty="0">
                <a:solidFill>
                  <a:srgbClr val="333333"/>
                </a:solidFill>
                <a:latin typeface="Verdana" panose="020B0604030504040204" pitchFamily="34" charset="0"/>
              </a:rPr>
              <a:t> required under this title to pay any estimated</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tax</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dirty="0">
                <a:solidFill>
                  <a:srgbClr val="333333"/>
                </a:solidFill>
                <a:latin typeface="Verdana" panose="020B0604030504040204" pitchFamily="34" charset="0"/>
              </a:rPr>
              <a:t>or</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tax</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dirty="0">
                <a:solidFill>
                  <a:srgbClr val="333333"/>
                </a:solidFill>
                <a:latin typeface="Verdana" panose="020B0604030504040204" pitchFamily="34" charset="0"/>
              </a:rPr>
              <a:t> or required by this title or by regulations made under authority thereof to make a</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return</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dirty="0">
                <a:solidFill>
                  <a:srgbClr val="333333"/>
                </a:solidFill>
                <a:latin typeface="Verdana" panose="020B0604030504040204" pitchFamily="34" charset="0"/>
              </a:rPr>
              <a:t> keep any records, or supply any information, who willfully fails to pay such estimated</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tax</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dirty="0">
                <a:solidFill>
                  <a:srgbClr val="333333"/>
                </a:solidFill>
                <a:latin typeface="Verdana" panose="020B0604030504040204" pitchFamily="34" charset="0"/>
              </a:rPr>
              <a:t>or</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tax</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dirty="0">
                <a:solidFill>
                  <a:srgbClr val="333333"/>
                </a:solidFill>
                <a:latin typeface="Verdana" panose="020B0604030504040204" pitchFamily="34" charset="0"/>
              </a:rPr>
              <a:t> make such</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return</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dirty="0">
                <a:solidFill>
                  <a:srgbClr val="333333"/>
                </a:solidFill>
                <a:latin typeface="Verdana" panose="020B0604030504040204" pitchFamily="34" charset="0"/>
              </a:rPr>
              <a:t> keep such records, or supply such information, at the time or times required by law or regulations, shall, in addition to other penalties provided by law, be guilty of a misdemeanor and, upon conviction thereof, shall be fined not more than $25,000 ($100,000 in the case of a</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corporation</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dirty="0">
                <a:solidFill>
                  <a:srgbClr val="333333"/>
                </a:solidFill>
                <a:latin typeface="Verdana" panose="020B0604030504040204" pitchFamily="34" charset="0"/>
              </a:rPr>
              <a:t>, or imprisoned not more than 1</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year</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dirty="0">
                <a:solidFill>
                  <a:srgbClr val="333333"/>
                </a:solidFill>
                <a:latin typeface="Verdana" panose="020B0604030504040204" pitchFamily="34" charset="0"/>
              </a:rPr>
              <a:t> or both, together with the costs of prosecution. In the case of any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person</a:t>
            </a:r>
            <a:r>
              <a:rPr lang="en-US" dirty="0">
                <a:solidFill>
                  <a:srgbClr val="333333"/>
                </a:solidFill>
                <a:latin typeface="Verdana" panose="020B0604030504040204" pitchFamily="34" charset="0"/>
              </a:rPr>
              <a:t> with respect to whom there is a failure to pay any estimated</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tax,</a:t>
            </a:r>
            <a:r>
              <a:rPr lang="en-US" dirty="0">
                <a:solidFill>
                  <a:srgbClr val="333333"/>
                </a:solidFill>
                <a:latin typeface="Verdana" panose="020B0604030504040204" pitchFamily="34" charset="0"/>
              </a:rPr>
              <a:t> this section shall not apply to such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person</a:t>
            </a:r>
            <a:r>
              <a:rPr lang="en-US" dirty="0">
                <a:solidFill>
                  <a:srgbClr val="333333"/>
                </a:solidFill>
                <a:latin typeface="Verdana" panose="020B0604030504040204" pitchFamily="34" charset="0"/>
              </a:rPr>
              <a:t> with respect to such failure if there is no addition to</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tax</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dirty="0">
                <a:solidFill>
                  <a:srgbClr val="333333"/>
                </a:solidFill>
                <a:latin typeface="Verdana" panose="020B0604030504040204" pitchFamily="34" charset="0"/>
              </a:rPr>
              <a:t>under section </a:t>
            </a:r>
            <a:r>
              <a:rPr lang="en-US" b="1" u="sng" dirty="0">
                <a:solidFill>
                  <a:srgbClr val="337AB7"/>
                </a:solidFill>
                <a:latin typeface="Verdana" panose="020B0604030504040204" pitchFamily="34" charset="0"/>
                <a:hlinkClick r:id="rId3">
                  <a:extLst>
                    <a:ext uri="{A12FA001-AC4F-418D-AE19-62706E023703}">
                      <ahyp:hlinkClr xmlns:ahyp="http://schemas.microsoft.com/office/drawing/2018/hyperlinkcolor" val="tx"/>
                    </a:ext>
                  </a:extLst>
                </a:hlinkClick>
              </a:rPr>
              <a:t>6654</a:t>
            </a:r>
            <a:r>
              <a:rPr lang="en-US" dirty="0">
                <a:solidFill>
                  <a:srgbClr val="333333"/>
                </a:solidFill>
                <a:latin typeface="Verdana" panose="020B0604030504040204" pitchFamily="34" charset="0"/>
              </a:rPr>
              <a:t> or </a:t>
            </a:r>
            <a:r>
              <a:rPr lang="en-US" b="1" u="sng" dirty="0">
                <a:solidFill>
                  <a:srgbClr val="337AB7"/>
                </a:solidFill>
                <a:latin typeface="Verdana" panose="020B0604030504040204" pitchFamily="34" charset="0"/>
                <a:hlinkClick r:id="rId4">
                  <a:extLst>
                    <a:ext uri="{A12FA001-AC4F-418D-AE19-62706E023703}">
                      <ahyp:hlinkClr xmlns:ahyp="http://schemas.microsoft.com/office/drawing/2018/hyperlinkcolor" val="tx"/>
                    </a:ext>
                  </a:extLst>
                </a:hlinkClick>
              </a:rPr>
              <a:t>6655</a:t>
            </a:r>
            <a:r>
              <a:rPr lang="en-US" dirty="0">
                <a:solidFill>
                  <a:srgbClr val="333333"/>
                </a:solidFill>
                <a:latin typeface="Verdana" panose="020B0604030504040204" pitchFamily="34" charset="0"/>
              </a:rPr>
              <a:t> with respect to such failure. In the case of a willful violation of any provision of section 6050I, the first sentence of this section shall be applied by substituting “felony” for “misdemeanor” and “5</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years</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dirty="0">
                <a:solidFill>
                  <a:srgbClr val="333333"/>
                </a:solidFill>
                <a:latin typeface="Verdana" panose="020B0604030504040204" pitchFamily="34" charset="0"/>
              </a:rPr>
              <a:t> for “1</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b="1"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year</a:t>
            </a:r>
            <a:r>
              <a:rPr lang="en-US" u="sng" dirty="0">
                <a:solidFill>
                  <a:srgbClr val="337AB7"/>
                </a:solidFill>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dirty="0">
                <a:solidFill>
                  <a:srgbClr val="333333"/>
                </a:solidFill>
                <a:latin typeface="Verdana" panose="020B0604030504040204" pitchFamily="34" charset="0"/>
              </a:rPr>
              <a:t>.</a:t>
            </a:r>
          </a:p>
          <a:p>
            <a:endParaRPr lang="en-US" dirty="0"/>
          </a:p>
        </p:txBody>
      </p:sp>
    </p:spTree>
    <p:extLst>
      <p:ext uri="{BB962C8B-B14F-4D97-AF65-F5344CB8AC3E}">
        <p14:creationId xmlns:p14="http://schemas.microsoft.com/office/powerpoint/2010/main" val="4274348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B621-4B2F-44F8-90C4-664D6A4025C7}"/>
              </a:ext>
            </a:extLst>
          </p:cNvPr>
          <p:cNvSpPr>
            <a:spLocks noGrp="1"/>
          </p:cNvSpPr>
          <p:nvPr>
            <p:ph type="title"/>
          </p:nvPr>
        </p:nvSpPr>
        <p:spPr/>
        <p:txBody>
          <a:bodyPr/>
          <a:lstStyle/>
          <a:p>
            <a:pPr algn="ctr"/>
            <a:r>
              <a:rPr lang="en-US" dirty="0"/>
              <a:t>Willful Failure to Pay Tax</a:t>
            </a:r>
          </a:p>
        </p:txBody>
      </p:sp>
      <p:sp>
        <p:nvSpPr>
          <p:cNvPr id="3" name="Content Placeholder 2">
            <a:extLst>
              <a:ext uri="{FF2B5EF4-FFF2-40B4-BE49-F238E27FC236}">
                <a16:creationId xmlns:a16="http://schemas.microsoft.com/office/drawing/2014/main" id="{E10E7488-113B-4F1C-A3D0-84AF4810F71E}"/>
              </a:ext>
            </a:extLst>
          </p:cNvPr>
          <p:cNvSpPr>
            <a:spLocks noGrp="1"/>
          </p:cNvSpPr>
          <p:nvPr>
            <p:ph idx="1"/>
          </p:nvPr>
        </p:nvSpPr>
        <p:spPr/>
        <p:txBody>
          <a:bodyPr/>
          <a:lstStyle/>
          <a:p>
            <a:r>
              <a:rPr lang="en-US" b="1" dirty="0">
                <a:solidFill>
                  <a:srgbClr val="333333"/>
                </a:solidFill>
                <a:latin typeface="Source Sans Pro" panose="020B0503030403020204" pitchFamily="34" charset="0"/>
              </a:rPr>
              <a:t>IRM 9.1.3.3.4.1.3.1 (05-15-2008)</a:t>
            </a:r>
            <a:endParaRPr lang="en-US" dirty="0">
              <a:solidFill>
                <a:srgbClr val="333333"/>
              </a:solidFill>
              <a:latin typeface="Source Sans Pro" panose="020B0503030403020204" pitchFamily="34" charset="0"/>
            </a:endParaRPr>
          </a:p>
          <a:p>
            <a:pPr>
              <a:buFont typeface="+mj-lt"/>
              <a:buAutoNum type="arabicPeriod"/>
            </a:pPr>
            <a:r>
              <a:rPr lang="en-US" dirty="0">
                <a:solidFill>
                  <a:srgbClr val="333333"/>
                </a:solidFill>
                <a:latin typeface="Source Sans Pro" panose="020B0503030403020204" pitchFamily="34" charset="0"/>
              </a:rPr>
              <a:t>Although an additional tax due is not an essential element of the offense, willfulness is difficult to establish without proof of a substantial tax liability.</a:t>
            </a:r>
          </a:p>
          <a:p>
            <a:pPr>
              <a:buFont typeface="+mj-lt"/>
              <a:buAutoNum type="arabicPeriod"/>
            </a:pPr>
            <a:r>
              <a:rPr lang="en-US" dirty="0">
                <a:solidFill>
                  <a:srgbClr val="333333"/>
                </a:solidFill>
                <a:latin typeface="Source Sans Pro" panose="020B0503030403020204" pitchFamily="34" charset="0"/>
              </a:rPr>
              <a:t>When charging willful failure to pay tax, repeated failure to pay taxes, coupled with large expenditures for luxuries when taxes were owing, may be evidence of willfulness within the meaning of the statute.</a:t>
            </a:r>
          </a:p>
          <a:p>
            <a:endParaRPr lang="en-US" dirty="0"/>
          </a:p>
        </p:txBody>
      </p:sp>
    </p:spTree>
    <p:extLst>
      <p:ext uri="{BB962C8B-B14F-4D97-AF65-F5344CB8AC3E}">
        <p14:creationId xmlns:p14="http://schemas.microsoft.com/office/powerpoint/2010/main" val="1020521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B887-047D-4077-A3C3-CD2922B15C62}"/>
              </a:ext>
            </a:extLst>
          </p:cNvPr>
          <p:cNvSpPr>
            <a:spLocks noGrp="1"/>
          </p:cNvSpPr>
          <p:nvPr>
            <p:ph type="title"/>
          </p:nvPr>
        </p:nvSpPr>
        <p:spPr/>
        <p:txBody>
          <a:bodyPr>
            <a:normAutofit fontScale="90000"/>
          </a:bodyPr>
          <a:lstStyle/>
          <a:p>
            <a:pPr algn="ctr"/>
            <a:r>
              <a:rPr lang="en-US" dirty="0">
                <a:solidFill>
                  <a:srgbClr val="92D050"/>
                </a:solidFill>
                <a:latin typeface="inherit"/>
              </a:rPr>
              <a:t>26 USC §7203 - Willful Failure to Keep Records</a:t>
            </a:r>
            <a:br>
              <a:rPr lang="en-US" dirty="0">
                <a:solidFill>
                  <a:srgbClr val="92D050"/>
                </a:solidFill>
                <a:latin typeface="inherit"/>
              </a:rPr>
            </a:br>
            <a:endParaRPr lang="en-US" dirty="0">
              <a:solidFill>
                <a:srgbClr val="92D050"/>
              </a:solidFill>
            </a:endParaRPr>
          </a:p>
        </p:txBody>
      </p:sp>
      <p:sp>
        <p:nvSpPr>
          <p:cNvPr id="3" name="Content Placeholder 2">
            <a:extLst>
              <a:ext uri="{FF2B5EF4-FFF2-40B4-BE49-F238E27FC236}">
                <a16:creationId xmlns:a16="http://schemas.microsoft.com/office/drawing/2014/main" id="{4D45A569-687F-4C94-B9CF-6D347395F226}"/>
              </a:ext>
            </a:extLst>
          </p:cNvPr>
          <p:cNvSpPr>
            <a:spLocks noGrp="1"/>
          </p:cNvSpPr>
          <p:nvPr>
            <p:ph idx="1"/>
          </p:nvPr>
        </p:nvSpPr>
        <p:spPr/>
        <p:txBody>
          <a:bodyPr/>
          <a:lstStyle/>
          <a:p>
            <a:r>
              <a:rPr lang="en-US" b="1" dirty="0">
                <a:solidFill>
                  <a:srgbClr val="333333"/>
                </a:solidFill>
                <a:latin typeface="Source Sans Pro" panose="020B0503030403020204" pitchFamily="34" charset="0"/>
              </a:rPr>
              <a:t>IRM 9.1.3.3.4.1.3.2 (05-15-2008)</a:t>
            </a:r>
            <a:endParaRPr lang="en-US" dirty="0">
              <a:solidFill>
                <a:srgbClr val="333333"/>
              </a:solidFill>
              <a:latin typeface="Source Sans Pro" panose="020B0503030403020204" pitchFamily="34" charset="0"/>
            </a:endParaRPr>
          </a:p>
          <a:p>
            <a:pPr>
              <a:buFont typeface="+mj-lt"/>
              <a:buAutoNum type="arabicPeriod"/>
            </a:pPr>
            <a:r>
              <a:rPr lang="en-US" dirty="0">
                <a:solidFill>
                  <a:srgbClr val="333333"/>
                </a:solidFill>
                <a:latin typeface="Source Sans Pro" panose="020B0503030403020204" pitchFamily="34" charset="0"/>
              </a:rPr>
              <a:t>Willfulness will also be inferred if a concealment motive is part of the failure to keep records. However, an important factor in the probability of conviction in these investigations may be a substantial deficiency attributable to the failure to keep records.</a:t>
            </a:r>
          </a:p>
          <a:p>
            <a:endParaRPr lang="en-US" dirty="0"/>
          </a:p>
        </p:txBody>
      </p:sp>
    </p:spTree>
    <p:extLst>
      <p:ext uri="{BB962C8B-B14F-4D97-AF65-F5344CB8AC3E}">
        <p14:creationId xmlns:p14="http://schemas.microsoft.com/office/powerpoint/2010/main" val="229435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A209-E9E0-4814-97CB-37070A970B86}"/>
              </a:ext>
            </a:extLst>
          </p:cNvPr>
          <p:cNvSpPr>
            <a:spLocks noGrp="1"/>
          </p:cNvSpPr>
          <p:nvPr>
            <p:ph type="title"/>
          </p:nvPr>
        </p:nvSpPr>
        <p:spPr/>
        <p:txBody>
          <a:bodyPr/>
          <a:lstStyle/>
          <a:p>
            <a:pPr algn="ctr"/>
            <a:r>
              <a:rPr lang="en-US" dirty="0">
                <a:solidFill>
                  <a:srgbClr val="92D050"/>
                </a:solidFill>
              </a:rPr>
              <a:t>26 USC §7203 - Willful Failure to Supply Information</a:t>
            </a:r>
          </a:p>
        </p:txBody>
      </p:sp>
      <p:sp>
        <p:nvSpPr>
          <p:cNvPr id="3" name="Content Placeholder 2">
            <a:extLst>
              <a:ext uri="{FF2B5EF4-FFF2-40B4-BE49-F238E27FC236}">
                <a16:creationId xmlns:a16="http://schemas.microsoft.com/office/drawing/2014/main" id="{0B61D277-0E6D-4FB5-AF22-052BA7DC466D}"/>
              </a:ext>
            </a:extLst>
          </p:cNvPr>
          <p:cNvSpPr>
            <a:spLocks noGrp="1"/>
          </p:cNvSpPr>
          <p:nvPr>
            <p:ph idx="1"/>
          </p:nvPr>
        </p:nvSpPr>
        <p:spPr/>
        <p:txBody>
          <a:bodyPr/>
          <a:lstStyle/>
          <a:p>
            <a:r>
              <a:rPr lang="en-US" b="1" dirty="0">
                <a:solidFill>
                  <a:srgbClr val="333333"/>
                </a:solidFill>
                <a:latin typeface="+mj-lt"/>
              </a:rPr>
              <a:t>IRM 9.1.3.3.4.1.3.3 (05-15-2008)</a:t>
            </a:r>
            <a:endParaRPr lang="en-US" dirty="0">
              <a:solidFill>
                <a:srgbClr val="333333"/>
              </a:solidFill>
              <a:latin typeface="+mj-lt"/>
            </a:endParaRPr>
          </a:p>
          <a:p>
            <a:pPr>
              <a:buFont typeface="+mj-lt"/>
              <a:buAutoNum type="arabicPeriod"/>
            </a:pPr>
            <a:r>
              <a:rPr lang="en-US" dirty="0">
                <a:solidFill>
                  <a:srgbClr val="333333"/>
                </a:solidFill>
                <a:latin typeface="+mj-lt"/>
              </a:rPr>
              <a:t>The willfulness required to be shown when charging willful failure to supply information is the deliberate and intentional withholding of required information. For example, the deliberate and intentional failure to furnish a schedule of the partnership assets and liabilities as required on the partnership return was held to be willful. Disclosure of such information revealed considerable cash on hand.</a:t>
            </a:r>
          </a:p>
          <a:p>
            <a:endParaRPr lang="en-US" dirty="0"/>
          </a:p>
        </p:txBody>
      </p:sp>
    </p:spTree>
    <p:extLst>
      <p:ext uri="{BB962C8B-B14F-4D97-AF65-F5344CB8AC3E}">
        <p14:creationId xmlns:p14="http://schemas.microsoft.com/office/powerpoint/2010/main" val="876475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5E3C-EA60-4085-8D01-AA172AE77943}"/>
              </a:ext>
            </a:extLst>
          </p:cNvPr>
          <p:cNvSpPr>
            <a:spLocks noGrp="1"/>
          </p:cNvSpPr>
          <p:nvPr>
            <p:ph type="title"/>
          </p:nvPr>
        </p:nvSpPr>
        <p:spPr/>
        <p:txBody>
          <a:bodyPr>
            <a:normAutofit fontScale="90000"/>
          </a:bodyPr>
          <a:lstStyle/>
          <a:p>
            <a:pPr algn="ctr"/>
            <a:r>
              <a:rPr lang="en-US" dirty="0">
                <a:solidFill>
                  <a:srgbClr val="92D050"/>
                </a:solidFill>
              </a:rPr>
              <a:t>False or Fraudulent Returns in Violation of Section 7206</a:t>
            </a:r>
            <a:br>
              <a:rPr lang="en-US" dirty="0">
                <a:solidFill>
                  <a:srgbClr val="92D050"/>
                </a:solidFill>
              </a:rPr>
            </a:br>
            <a:endParaRPr lang="en-US" dirty="0">
              <a:solidFill>
                <a:srgbClr val="92D050"/>
              </a:solidFill>
            </a:endParaRPr>
          </a:p>
        </p:txBody>
      </p:sp>
      <p:sp>
        <p:nvSpPr>
          <p:cNvPr id="3" name="Content Placeholder 2">
            <a:extLst>
              <a:ext uri="{FF2B5EF4-FFF2-40B4-BE49-F238E27FC236}">
                <a16:creationId xmlns:a16="http://schemas.microsoft.com/office/drawing/2014/main" id="{5C4774CF-8955-4604-BA0C-9B9DCE1D3D0D}"/>
              </a:ext>
            </a:extLst>
          </p:cNvPr>
          <p:cNvSpPr>
            <a:spLocks noGrp="1"/>
          </p:cNvSpPr>
          <p:nvPr>
            <p:ph idx="1"/>
          </p:nvPr>
        </p:nvSpPr>
        <p:spPr/>
        <p:txBody>
          <a:bodyPr>
            <a:normAutofit fontScale="92500" lnSpcReduction="20000"/>
          </a:bodyPr>
          <a:lstStyle/>
          <a:p>
            <a:r>
              <a:rPr lang="en-US" dirty="0">
                <a:solidFill>
                  <a:schemeClr val="tx1"/>
                </a:solidFill>
              </a:rPr>
              <a:t>Any </a:t>
            </a:r>
            <a:r>
              <a:rPr lang="en-US" b="1" u="sng" dirty="0">
                <a:solidFill>
                  <a:schemeClr val="tx1"/>
                </a:solidFill>
                <a:hlinkClick r:id="rId2">
                  <a:extLst>
                    <a:ext uri="{A12FA001-AC4F-418D-AE19-62706E023703}">
                      <ahyp:hlinkClr xmlns:ahyp="http://schemas.microsoft.com/office/drawing/2018/hyperlinkcolor" val="tx"/>
                    </a:ext>
                  </a:extLst>
                </a:hlinkClick>
              </a:rPr>
              <a:t>person</a:t>
            </a:r>
            <a:r>
              <a:rPr lang="en-US" dirty="0">
                <a:solidFill>
                  <a:schemeClr val="tx1"/>
                </a:solidFill>
              </a:rPr>
              <a:t> who—</a:t>
            </a:r>
          </a:p>
          <a:p>
            <a:r>
              <a:rPr lang="en-US" b="1" dirty="0">
                <a:solidFill>
                  <a:schemeClr val="tx1"/>
                </a:solidFill>
              </a:rPr>
              <a:t>(1)</a:t>
            </a:r>
            <a:r>
              <a:rPr lang="en-US" b="1" cap="small" dirty="0">
                <a:solidFill>
                  <a:schemeClr val="tx1"/>
                </a:solidFill>
              </a:rPr>
              <a:t>Declaration under penalties of perjury  </a:t>
            </a:r>
            <a:r>
              <a:rPr lang="en-US" dirty="0">
                <a:solidFill>
                  <a:schemeClr val="tx1"/>
                </a:solidFill>
              </a:rPr>
              <a:t>Willfully makes and subscribes any </a:t>
            </a:r>
            <a:r>
              <a:rPr lang="en-US" b="1" u="sng" dirty="0">
                <a:solidFill>
                  <a:schemeClr val="tx1"/>
                </a:solidFill>
                <a:hlinkClick r:id="rId2">
                  <a:extLst>
                    <a:ext uri="{A12FA001-AC4F-418D-AE19-62706E023703}">
                      <ahyp:hlinkClr xmlns:ahyp="http://schemas.microsoft.com/office/drawing/2018/hyperlinkcolor" val="tx"/>
                    </a:ext>
                  </a:extLst>
                </a:hlinkClick>
              </a:rPr>
              <a:t>return</a:t>
            </a:r>
            <a:r>
              <a:rPr lang="en-US" dirty="0">
                <a:solidFill>
                  <a:schemeClr val="tx1"/>
                </a:solidFill>
              </a:rPr>
              <a:t>, statement, or other document, which contains or is verified by a written declaration that it is made under the penalties of perjury, and which he does not believe to be true and correct as to every material matter; or</a:t>
            </a:r>
          </a:p>
          <a:p>
            <a:r>
              <a:rPr lang="en-US" b="1" dirty="0">
                <a:solidFill>
                  <a:schemeClr val="tx1"/>
                </a:solidFill>
              </a:rPr>
              <a:t>(2)</a:t>
            </a:r>
            <a:r>
              <a:rPr lang="en-US" b="1" cap="small" dirty="0">
                <a:solidFill>
                  <a:schemeClr val="tx1"/>
                </a:solidFill>
              </a:rPr>
              <a:t>Aid or assistance  </a:t>
            </a:r>
            <a:r>
              <a:rPr lang="en-US" dirty="0">
                <a:solidFill>
                  <a:schemeClr val="tx1"/>
                </a:solidFill>
              </a:rPr>
              <a:t>Willfully aids or assists in, or procures, counsels, or advises the preparation or presentation under, or in connection with any matter arising under, the internal revenue laws, of a </a:t>
            </a:r>
            <a:r>
              <a:rPr lang="en-US" b="1" u="sng" dirty="0">
                <a:solidFill>
                  <a:schemeClr val="tx1"/>
                </a:solidFill>
                <a:hlinkClick r:id="rId2">
                  <a:extLst>
                    <a:ext uri="{A12FA001-AC4F-418D-AE19-62706E023703}">
                      <ahyp:hlinkClr xmlns:ahyp="http://schemas.microsoft.com/office/drawing/2018/hyperlinkcolor" val="tx"/>
                    </a:ext>
                  </a:extLst>
                </a:hlinkClick>
              </a:rPr>
              <a:t>return</a:t>
            </a:r>
            <a:r>
              <a:rPr lang="en-US" dirty="0">
                <a:solidFill>
                  <a:schemeClr val="tx1"/>
                </a:solidFill>
              </a:rPr>
              <a:t>, affidavit, claim, or other document, which is fraudulent or is false as to any material matter, whether or not such falsity or fraud is with the knowledge or consent of the </a:t>
            </a:r>
            <a:r>
              <a:rPr lang="en-US" b="1" u="sng" dirty="0">
                <a:solidFill>
                  <a:schemeClr val="tx1"/>
                </a:solidFill>
                <a:hlinkClick r:id="rId2">
                  <a:extLst>
                    <a:ext uri="{A12FA001-AC4F-418D-AE19-62706E023703}">
                      <ahyp:hlinkClr xmlns:ahyp="http://schemas.microsoft.com/office/drawing/2018/hyperlinkcolor" val="tx"/>
                    </a:ext>
                  </a:extLst>
                </a:hlinkClick>
              </a:rPr>
              <a:t>person</a:t>
            </a:r>
            <a:r>
              <a:rPr lang="en-US" dirty="0">
                <a:solidFill>
                  <a:schemeClr val="tx1"/>
                </a:solidFill>
              </a:rPr>
              <a:t> authorized or required to present such</a:t>
            </a:r>
            <a:r>
              <a:rPr lang="en-US" u="sng" dirty="0">
                <a:solidFill>
                  <a:schemeClr val="tx1"/>
                </a:solidFill>
                <a:hlinkClick r:id="rId2">
                  <a:extLst>
                    <a:ext uri="{A12FA001-AC4F-418D-AE19-62706E023703}">
                      <ahyp:hlinkClr xmlns:ahyp="http://schemas.microsoft.com/office/drawing/2018/hyperlinkcolor" val="tx"/>
                    </a:ext>
                  </a:extLst>
                </a:hlinkClick>
              </a:rPr>
              <a:t> </a:t>
            </a:r>
            <a:r>
              <a:rPr lang="en-US" b="1" u="sng" dirty="0">
                <a:solidFill>
                  <a:schemeClr val="tx1"/>
                </a:solidFill>
                <a:hlinkClick r:id="rId2">
                  <a:extLst>
                    <a:ext uri="{A12FA001-AC4F-418D-AE19-62706E023703}">
                      <ahyp:hlinkClr xmlns:ahyp="http://schemas.microsoft.com/office/drawing/2018/hyperlinkcolor" val="tx"/>
                    </a:ext>
                  </a:extLst>
                </a:hlinkClick>
              </a:rPr>
              <a:t>return</a:t>
            </a:r>
            <a:r>
              <a:rPr lang="en-US" u="sng" dirty="0">
                <a:solidFill>
                  <a:schemeClr val="tx1"/>
                </a:solidFill>
                <a:hlinkClick r:id="rId2">
                  <a:extLst>
                    <a:ext uri="{A12FA001-AC4F-418D-AE19-62706E023703}">
                      <ahyp:hlinkClr xmlns:ahyp="http://schemas.microsoft.com/office/drawing/2018/hyperlinkcolor" val="tx"/>
                    </a:ext>
                  </a:extLst>
                </a:hlinkClick>
              </a:rPr>
              <a:t>,</a:t>
            </a:r>
            <a:r>
              <a:rPr lang="en-US" dirty="0">
                <a:solidFill>
                  <a:schemeClr val="tx1"/>
                </a:solidFill>
              </a:rPr>
              <a:t> affidavit, claim, or document; or</a:t>
            </a:r>
          </a:p>
          <a:p>
            <a:r>
              <a:rPr lang="en-US" b="1" dirty="0">
                <a:solidFill>
                  <a:schemeClr val="tx1"/>
                </a:solidFill>
              </a:rPr>
              <a:t>(3)</a:t>
            </a:r>
            <a:r>
              <a:rPr lang="en-US" b="1" cap="small" dirty="0">
                <a:solidFill>
                  <a:schemeClr val="tx1"/>
                </a:solidFill>
              </a:rPr>
              <a:t>Fraudulent bonds, permits, and entries</a:t>
            </a:r>
            <a:r>
              <a:rPr lang="en-US" dirty="0">
                <a:solidFill>
                  <a:schemeClr val="tx1"/>
                </a:solidFill>
              </a:rPr>
              <a:t>  Simulates or falsely or fraudulently executes or signs any </a:t>
            </a:r>
            <a:r>
              <a:rPr lang="en-US" b="1" u="sng" dirty="0">
                <a:solidFill>
                  <a:schemeClr val="tx1"/>
                </a:solidFill>
                <a:hlinkClick r:id="rId2">
                  <a:extLst>
                    <a:ext uri="{A12FA001-AC4F-418D-AE19-62706E023703}">
                      <ahyp:hlinkClr xmlns:ahyp="http://schemas.microsoft.com/office/drawing/2018/hyperlinkcolor" val="tx"/>
                    </a:ext>
                  </a:extLst>
                </a:hlinkClick>
              </a:rPr>
              <a:t>bond</a:t>
            </a:r>
            <a:r>
              <a:rPr lang="en-US" dirty="0">
                <a:solidFill>
                  <a:schemeClr val="tx1"/>
                </a:solidFill>
              </a:rPr>
              <a:t>, permit, entry, or other document required by the provisions of the internal revenue laws, or by any regulation made in pursuance thereof, or procures the same to be falsely or fraudulently executed, or advises, aids in, or connives at such execution thereof; or</a:t>
            </a:r>
          </a:p>
          <a:p>
            <a:endParaRPr lang="en-US" dirty="0"/>
          </a:p>
        </p:txBody>
      </p:sp>
    </p:spTree>
    <p:extLst>
      <p:ext uri="{BB962C8B-B14F-4D97-AF65-F5344CB8AC3E}">
        <p14:creationId xmlns:p14="http://schemas.microsoft.com/office/powerpoint/2010/main" val="3939577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E004-E2C1-4EE2-B82A-919E8531AA39}"/>
              </a:ext>
            </a:extLst>
          </p:cNvPr>
          <p:cNvSpPr>
            <a:spLocks noGrp="1"/>
          </p:cNvSpPr>
          <p:nvPr>
            <p:ph type="title"/>
          </p:nvPr>
        </p:nvSpPr>
        <p:spPr/>
        <p:txBody>
          <a:bodyPr/>
          <a:lstStyle/>
          <a:p>
            <a:pPr algn="ctr"/>
            <a:r>
              <a:rPr lang="en-US" sz="3200" dirty="0">
                <a:solidFill>
                  <a:srgbClr val="92D050"/>
                </a:solidFill>
              </a:rPr>
              <a:t>False or Fraudulent Returns in Violation of Section 7206</a:t>
            </a:r>
            <a:endParaRPr lang="en-US" dirty="0">
              <a:solidFill>
                <a:srgbClr val="92D050"/>
              </a:solidFill>
            </a:endParaRPr>
          </a:p>
        </p:txBody>
      </p:sp>
      <p:sp>
        <p:nvSpPr>
          <p:cNvPr id="3" name="Content Placeholder 2">
            <a:extLst>
              <a:ext uri="{FF2B5EF4-FFF2-40B4-BE49-F238E27FC236}">
                <a16:creationId xmlns:a16="http://schemas.microsoft.com/office/drawing/2014/main" id="{864C0D82-3FF9-44DE-8B42-F2F0E843EDB7}"/>
              </a:ext>
            </a:extLst>
          </p:cNvPr>
          <p:cNvSpPr>
            <a:spLocks noGrp="1"/>
          </p:cNvSpPr>
          <p:nvPr>
            <p:ph idx="1"/>
          </p:nvPr>
        </p:nvSpPr>
        <p:spPr/>
        <p:txBody>
          <a:bodyPr>
            <a:normAutofit fontScale="77500" lnSpcReduction="20000"/>
          </a:bodyPr>
          <a:lstStyle/>
          <a:p>
            <a:r>
              <a:rPr lang="en-US" b="1" dirty="0">
                <a:solidFill>
                  <a:schemeClr val="tx1"/>
                </a:solidFill>
              </a:rPr>
              <a:t>(4)</a:t>
            </a:r>
            <a:r>
              <a:rPr lang="en-US" b="1" cap="small" dirty="0">
                <a:solidFill>
                  <a:schemeClr val="tx1"/>
                </a:solidFill>
              </a:rPr>
              <a:t>Removal or concealment with intent to defraud  </a:t>
            </a:r>
            <a:r>
              <a:rPr lang="en-US" dirty="0">
                <a:solidFill>
                  <a:schemeClr val="tx1"/>
                </a:solidFill>
              </a:rPr>
              <a:t>Removes, </a:t>
            </a:r>
            <a:r>
              <a:rPr lang="en-US" u="sng" dirty="0">
                <a:solidFill>
                  <a:schemeClr val="tx1"/>
                </a:solidFill>
                <a:hlinkClick r:id="rId2">
                  <a:extLst>
                    <a:ext uri="{A12FA001-AC4F-418D-AE19-62706E023703}">
                      <ahyp:hlinkClr xmlns:ahyp="http://schemas.microsoft.com/office/drawing/2018/hyperlinkcolor" val="tx"/>
                    </a:ext>
                  </a:extLst>
                </a:hlinkClick>
              </a:rPr>
              <a:t>deposits</a:t>
            </a:r>
            <a:r>
              <a:rPr lang="en-US" dirty="0">
                <a:solidFill>
                  <a:schemeClr val="tx1"/>
                </a:solidFill>
              </a:rPr>
              <a:t>, or conceals, or is concerned in removing, depositing, or concealing, any goods or commodities for or in respect whereof any</a:t>
            </a:r>
            <a:r>
              <a:rPr lang="en-US" u="sng" dirty="0">
                <a:solidFill>
                  <a:schemeClr val="tx1"/>
                </a:solidFill>
                <a:hlinkClick r:id="rId2">
                  <a:extLst>
                    <a:ext uri="{A12FA001-AC4F-418D-AE19-62706E023703}">
                      <ahyp:hlinkClr xmlns:ahyp="http://schemas.microsoft.com/office/drawing/2018/hyperlinkcolor" val="tx"/>
                    </a:ext>
                  </a:extLst>
                </a:hlinkClick>
              </a:rPr>
              <a:t> tax </a:t>
            </a:r>
            <a:r>
              <a:rPr lang="en-US" dirty="0">
                <a:solidFill>
                  <a:schemeClr val="tx1"/>
                </a:solidFill>
              </a:rPr>
              <a:t>is or shall be imposed, or any </a:t>
            </a:r>
            <a:r>
              <a:rPr lang="en-US" u="sng" dirty="0">
                <a:solidFill>
                  <a:schemeClr val="tx1"/>
                </a:solidFill>
                <a:hlinkClick r:id="rId2">
                  <a:extLst>
                    <a:ext uri="{A12FA001-AC4F-418D-AE19-62706E023703}">
                      <ahyp:hlinkClr xmlns:ahyp="http://schemas.microsoft.com/office/drawing/2018/hyperlinkcolor" val="tx"/>
                    </a:ext>
                  </a:extLst>
                </a:hlinkClick>
              </a:rPr>
              <a:t>property</a:t>
            </a:r>
            <a:r>
              <a:rPr lang="en-US" dirty="0">
                <a:solidFill>
                  <a:schemeClr val="tx1"/>
                </a:solidFill>
              </a:rPr>
              <a:t> upon which</a:t>
            </a:r>
            <a:r>
              <a:rPr lang="en-US" u="sng" dirty="0">
                <a:solidFill>
                  <a:schemeClr val="tx1"/>
                </a:solidFill>
                <a:hlinkClick r:id="rId2">
                  <a:extLst>
                    <a:ext uri="{A12FA001-AC4F-418D-AE19-62706E023703}">
                      <ahyp:hlinkClr xmlns:ahyp="http://schemas.microsoft.com/office/drawing/2018/hyperlinkcolor" val="tx"/>
                    </a:ext>
                  </a:extLst>
                </a:hlinkClick>
              </a:rPr>
              <a:t> levy </a:t>
            </a:r>
            <a:r>
              <a:rPr lang="en-US" dirty="0">
                <a:solidFill>
                  <a:schemeClr val="tx1"/>
                </a:solidFill>
              </a:rPr>
              <a:t>is authorized by section 6331, with intent to evade or defeat the assessment or collection of any</a:t>
            </a:r>
            <a:r>
              <a:rPr lang="en-US" u="sng" dirty="0">
                <a:solidFill>
                  <a:schemeClr val="tx1"/>
                </a:solidFill>
                <a:hlinkClick r:id="rId2">
                  <a:extLst>
                    <a:ext uri="{A12FA001-AC4F-418D-AE19-62706E023703}">
                      <ahyp:hlinkClr xmlns:ahyp="http://schemas.microsoft.com/office/drawing/2018/hyperlinkcolor" val="tx"/>
                    </a:ext>
                  </a:extLst>
                </a:hlinkClick>
              </a:rPr>
              <a:t> tax </a:t>
            </a:r>
            <a:r>
              <a:rPr lang="en-US" dirty="0">
                <a:solidFill>
                  <a:schemeClr val="tx1"/>
                </a:solidFill>
              </a:rPr>
              <a:t>imposed by this title; or</a:t>
            </a:r>
          </a:p>
          <a:p>
            <a:r>
              <a:rPr lang="en-US" b="1" dirty="0">
                <a:solidFill>
                  <a:schemeClr val="tx1"/>
                </a:solidFill>
              </a:rPr>
              <a:t>(5)</a:t>
            </a:r>
            <a:r>
              <a:rPr lang="en-US" b="1" cap="small" dirty="0">
                <a:solidFill>
                  <a:schemeClr val="tx1"/>
                </a:solidFill>
              </a:rPr>
              <a:t>Compromises and closing agreements  </a:t>
            </a:r>
            <a:r>
              <a:rPr lang="en-US" dirty="0">
                <a:solidFill>
                  <a:schemeClr val="tx1"/>
                </a:solidFill>
              </a:rPr>
              <a:t>In connection with any compromise under section 7122, or offer of such compromise, or in connection with any closing agreement under section 7121, or offer to enter into any such agreement, willfully—</a:t>
            </a:r>
          </a:p>
          <a:p>
            <a:r>
              <a:rPr lang="en-US" b="1" dirty="0">
                <a:solidFill>
                  <a:schemeClr val="tx1"/>
                </a:solidFill>
              </a:rPr>
              <a:t>(A)  Concealment of property  </a:t>
            </a:r>
            <a:r>
              <a:rPr lang="en-US" dirty="0">
                <a:solidFill>
                  <a:schemeClr val="tx1"/>
                </a:solidFill>
              </a:rPr>
              <a:t>Conceals from any officer or </a:t>
            </a:r>
            <a:r>
              <a:rPr lang="en-US" u="sng" dirty="0">
                <a:solidFill>
                  <a:schemeClr val="tx1"/>
                </a:solidFill>
                <a:hlinkClick r:id="rId2">
                  <a:extLst>
                    <a:ext uri="{A12FA001-AC4F-418D-AE19-62706E023703}">
                      <ahyp:hlinkClr xmlns:ahyp="http://schemas.microsoft.com/office/drawing/2018/hyperlinkcolor" val="tx"/>
                    </a:ext>
                  </a:extLst>
                </a:hlinkClick>
              </a:rPr>
              <a:t>employee</a:t>
            </a:r>
            <a:r>
              <a:rPr lang="en-US" dirty="0">
                <a:solidFill>
                  <a:schemeClr val="tx1"/>
                </a:solidFill>
              </a:rPr>
              <a:t> of the </a:t>
            </a:r>
            <a:r>
              <a:rPr lang="en-US" u="sng" dirty="0">
                <a:solidFill>
                  <a:schemeClr val="tx1"/>
                </a:solidFill>
                <a:hlinkClick r:id="rId2">
                  <a:extLst>
                    <a:ext uri="{A12FA001-AC4F-418D-AE19-62706E023703}">
                      <ahyp:hlinkClr xmlns:ahyp="http://schemas.microsoft.com/office/drawing/2018/hyperlinkcolor" val="tx"/>
                    </a:ext>
                  </a:extLst>
                </a:hlinkClick>
              </a:rPr>
              <a:t>United States</a:t>
            </a:r>
            <a:r>
              <a:rPr lang="en-US" dirty="0">
                <a:solidFill>
                  <a:schemeClr val="tx1"/>
                </a:solidFill>
              </a:rPr>
              <a:t> any</a:t>
            </a:r>
            <a:r>
              <a:rPr lang="en-US" u="sng" dirty="0">
                <a:solidFill>
                  <a:schemeClr val="tx1"/>
                </a:solidFill>
                <a:hlinkClick r:id="rId2">
                  <a:extLst>
                    <a:ext uri="{A12FA001-AC4F-418D-AE19-62706E023703}">
                      <ahyp:hlinkClr xmlns:ahyp="http://schemas.microsoft.com/office/drawing/2018/hyperlinkcolor" val="tx"/>
                    </a:ext>
                  </a:extLst>
                </a:hlinkClick>
              </a:rPr>
              <a:t> property </a:t>
            </a:r>
            <a:r>
              <a:rPr lang="en-US" dirty="0">
                <a:solidFill>
                  <a:schemeClr val="tx1"/>
                </a:solidFill>
              </a:rPr>
              <a:t>belonging to the estate of a</a:t>
            </a:r>
            <a:r>
              <a:rPr lang="en-US" u="sng" dirty="0">
                <a:solidFill>
                  <a:schemeClr val="tx1"/>
                </a:solidFill>
                <a:hlinkClick r:id="rId2">
                  <a:extLst>
                    <a:ext uri="{A12FA001-AC4F-418D-AE19-62706E023703}">
                      <ahyp:hlinkClr xmlns:ahyp="http://schemas.microsoft.com/office/drawing/2018/hyperlinkcolor" val="tx"/>
                    </a:ext>
                  </a:extLst>
                </a:hlinkClick>
              </a:rPr>
              <a:t> taxpayer </a:t>
            </a:r>
            <a:r>
              <a:rPr lang="en-US" dirty="0">
                <a:solidFill>
                  <a:schemeClr val="tx1"/>
                </a:solidFill>
              </a:rPr>
              <a:t>or other </a:t>
            </a:r>
            <a:r>
              <a:rPr lang="en-US" u="sng" dirty="0">
                <a:solidFill>
                  <a:schemeClr val="tx1"/>
                </a:solidFill>
                <a:hlinkClick r:id="rId2">
                  <a:extLst>
                    <a:ext uri="{A12FA001-AC4F-418D-AE19-62706E023703}">
                      <ahyp:hlinkClr xmlns:ahyp="http://schemas.microsoft.com/office/drawing/2018/hyperlinkcolor" val="tx"/>
                    </a:ext>
                  </a:extLst>
                </a:hlinkClick>
              </a:rPr>
              <a:t>person</a:t>
            </a:r>
            <a:r>
              <a:rPr lang="en-US" dirty="0">
                <a:solidFill>
                  <a:schemeClr val="tx1"/>
                </a:solidFill>
              </a:rPr>
              <a:t> liable in respect of the</a:t>
            </a:r>
            <a:r>
              <a:rPr lang="en-US" u="sng" dirty="0">
                <a:solidFill>
                  <a:schemeClr val="tx1"/>
                </a:solidFill>
                <a:hlinkClick r:id="rId2">
                  <a:extLst>
                    <a:ext uri="{A12FA001-AC4F-418D-AE19-62706E023703}">
                      <ahyp:hlinkClr xmlns:ahyp="http://schemas.microsoft.com/office/drawing/2018/hyperlinkcolor" val="tx"/>
                    </a:ext>
                  </a:extLst>
                </a:hlinkClick>
              </a:rPr>
              <a:t> tax,</a:t>
            </a:r>
            <a:r>
              <a:rPr lang="en-US" dirty="0">
                <a:solidFill>
                  <a:schemeClr val="tx1"/>
                </a:solidFill>
              </a:rPr>
              <a:t> or</a:t>
            </a:r>
          </a:p>
          <a:p>
            <a:r>
              <a:rPr lang="en-US" b="1" dirty="0">
                <a:solidFill>
                  <a:schemeClr val="tx1"/>
                </a:solidFill>
              </a:rPr>
              <a:t>(B)  Withholding, falsifying, and destroying rec­ords  </a:t>
            </a:r>
            <a:r>
              <a:rPr lang="en-US" dirty="0">
                <a:solidFill>
                  <a:schemeClr val="tx1"/>
                </a:solidFill>
              </a:rPr>
              <a:t>Receives, withholds, destroys, mutilates, or falsifies any book, document, or record, or makes any false statement, relating to the estate or financial condition of the </a:t>
            </a:r>
            <a:r>
              <a:rPr lang="en-US" u="sng" dirty="0">
                <a:solidFill>
                  <a:schemeClr val="tx1"/>
                </a:solidFill>
                <a:hlinkClick r:id="rId2">
                  <a:extLst>
                    <a:ext uri="{A12FA001-AC4F-418D-AE19-62706E023703}">
                      <ahyp:hlinkClr xmlns:ahyp="http://schemas.microsoft.com/office/drawing/2018/hyperlinkcolor" val="tx"/>
                    </a:ext>
                  </a:extLst>
                </a:hlinkClick>
              </a:rPr>
              <a:t>taxpayer</a:t>
            </a:r>
            <a:r>
              <a:rPr lang="en-US" dirty="0">
                <a:solidFill>
                  <a:schemeClr val="tx1"/>
                </a:solidFill>
              </a:rPr>
              <a:t> or other </a:t>
            </a:r>
            <a:r>
              <a:rPr lang="en-US" u="sng" dirty="0">
                <a:solidFill>
                  <a:schemeClr val="tx1"/>
                </a:solidFill>
                <a:hlinkClick r:id="rId2">
                  <a:extLst>
                    <a:ext uri="{A12FA001-AC4F-418D-AE19-62706E023703}">
                      <ahyp:hlinkClr xmlns:ahyp="http://schemas.microsoft.com/office/drawing/2018/hyperlinkcolor" val="tx"/>
                    </a:ext>
                  </a:extLst>
                </a:hlinkClick>
              </a:rPr>
              <a:t>person</a:t>
            </a:r>
            <a:r>
              <a:rPr lang="en-US" dirty="0">
                <a:solidFill>
                  <a:schemeClr val="tx1"/>
                </a:solidFill>
              </a:rPr>
              <a:t> liable in respect of the</a:t>
            </a:r>
            <a:r>
              <a:rPr lang="en-US" u="sng" dirty="0">
                <a:solidFill>
                  <a:schemeClr val="tx1"/>
                </a:solidFill>
                <a:hlinkClick r:id="rId2">
                  <a:extLst>
                    <a:ext uri="{A12FA001-AC4F-418D-AE19-62706E023703}">
                      <ahyp:hlinkClr xmlns:ahyp="http://schemas.microsoft.com/office/drawing/2018/hyperlinkcolor" val="tx"/>
                    </a:ext>
                  </a:extLst>
                </a:hlinkClick>
              </a:rPr>
              <a:t> tax;</a:t>
            </a:r>
            <a:endParaRPr lang="en-US" dirty="0">
              <a:solidFill>
                <a:schemeClr val="tx1"/>
              </a:solidFill>
            </a:endParaRPr>
          </a:p>
          <a:p>
            <a:r>
              <a:rPr lang="en-US" dirty="0">
                <a:solidFill>
                  <a:schemeClr val="tx1"/>
                </a:solidFill>
              </a:rPr>
              <a:t>shall be guilty of a felony and, upon conviction thereof, shall be fined not more than $100,000 ($500,000 in the case of a </a:t>
            </a:r>
            <a:r>
              <a:rPr lang="en-US" u="sng" dirty="0">
                <a:solidFill>
                  <a:schemeClr val="tx1"/>
                </a:solidFill>
                <a:hlinkClick r:id="rId2">
                  <a:extLst>
                    <a:ext uri="{A12FA001-AC4F-418D-AE19-62706E023703}">
                      <ahyp:hlinkClr xmlns:ahyp="http://schemas.microsoft.com/office/drawing/2018/hyperlinkcolor" val="tx"/>
                    </a:ext>
                  </a:extLst>
                </a:hlinkClick>
              </a:rPr>
              <a:t>corporation</a:t>
            </a:r>
            <a:r>
              <a:rPr lang="en-US" dirty="0">
                <a:solidFill>
                  <a:schemeClr val="tx1"/>
                </a:solidFill>
              </a:rPr>
              <a:t>), or imprisoned not more than 3</a:t>
            </a:r>
            <a:r>
              <a:rPr lang="en-US" u="sng" dirty="0">
                <a:solidFill>
                  <a:schemeClr val="tx1"/>
                </a:solidFill>
                <a:hlinkClick r:id="rId2">
                  <a:extLst>
                    <a:ext uri="{A12FA001-AC4F-418D-AE19-62706E023703}">
                      <ahyp:hlinkClr xmlns:ahyp="http://schemas.microsoft.com/office/drawing/2018/hyperlinkcolor" val="tx"/>
                    </a:ext>
                  </a:extLst>
                </a:hlinkClick>
              </a:rPr>
              <a:t> years,</a:t>
            </a:r>
            <a:r>
              <a:rPr lang="en-US" dirty="0">
                <a:solidFill>
                  <a:schemeClr val="tx1"/>
                </a:solidFill>
              </a:rPr>
              <a:t> or both, together with the costs of prosecution.</a:t>
            </a:r>
          </a:p>
          <a:p>
            <a:endParaRPr lang="en-US" dirty="0">
              <a:solidFill>
                <a:schemeClr val="tx1"/>
              </a:solidFill>
            </a:endParaRPr>
          </a:p>
        </p:txBody>
      </p:sp>
    </p:spTree>
    <p:extLst>
      <p:ext uri="{BB962C8B-B14F-4D97-AF65-F5344CB8AC3E}">
        <p14:creationId xmlns:p14="http://schemas.microsoft.com/office/powerpoint/2010/main" val="2885643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737E-8FA1-4D4C-B327-431D7A308B07}"/>
              </a:ext>
            </a:extLst>
          </p:cNvPr>
          <p:cNvSpPr>
            <a:spLocks noGrp="1"/>
          </p:cNvSpPr>
          <p:nvPr>
            <p:ph type="title"/>
          </p:nvPr>
        </p:nvSpPr>
        <p:spPr/>
        <p:txBody>
          <a:bodyPr/>
          <a:lstStyle/>
          <a:p>
            <a:pPr algn="ctr"/>
            <a:r>
              <a:rPr lang="en-US" sz="3200" dirty="0">
                <a:solidFill>
                  <a:srgbClr val="90C226"/>
                </a:solidFill>
              </a:rPr>
              <a:t>False or Fraudulent Returns in Violation of Section 7206</a:t>
            </a:r>
            <a:endParaRPr lang="en-US" dirty="0"/>
          </a:p>
        </p:txBody>
      </p:sp>
      <p:sp>
        <p:nvSpPr>
          <p:cNvPr id="3" name="Content Placeholder 2">
            <a:extLst>
              <a:ext uri="{FF2B5EF4-FFF2-40B4-BE49-F238E27FC236}">
                <a16:creationId xmlns:a16="http://schemas.microsoft.com/office/drawing/2014/main" id="{F6132637-EC44-430C-B4A4-3D687BDE3389}"/>
              </a:ext>
            </a:extLst>
          </p:cNvPr>
          <p:cNvSpPr>
            <a:spLocks noGrp="1"/>
          </p:cNvSpPr>
          <p:nvPr>
            <p:ph idx="1"/>
          </p:nvPr>
        </p:nvSpPr>
        <p:spPr>
          <a:xfrm>
            <a:off x="677334" y="1842448"/>
            <a:ext cx="8596668" cy="4612943"/>
          </a:xfrm>
        </p:spPr>
        <p:txBody>
          <a:bodyPr>
            <a:normAutofit fontScale="92500" lnSpcReduction="20000"/>
          </a:bodyPr>
          <a:lstStyle/>
          <a:p>
            <a:r>
              <a:rPr lang="en-US" dirty="0"/>
              <a:t>The majority of § 7206(1) prosecutions involve income tax returns, however, there have been prosecutions that involve false or fraudulent statements on various documents submitted to the IRS, signed under penalty of perjury, including the following:</a:t>
            </a:r>
          </a:p>
          <a:p>
            <a:r>
              <a:rPr lang="en-US" dirty="0"/>
              <a:t>Form 433-A, Financial Statement for Wage Earners,</a:t>
            </a:r>
          </a:p>
          <a:p>
            <a:r>
              <a:rPr lang="en-US" dirty="0"/>
              <a:t>Form 433-A (OIC), Financial Statement for Wage Earners,</a:t>
            </a:r>
          </a:p>
          <a:p>
            <a:r>
              <a:rPr lang="en-US" dirty="0"/>
              <a:t>Form 433-B, Financial Statement for Businesses,</a:t>
            </a:r>
          </a:p>
          <a:p>
            <a:r>
              <a:rPr lang="en-US" dirty="0"/>
              <a:t>Form 433-B (OIC), Financial Statement,</a:t>
            </a:r>
          </a:p>
          <a:p>
            <a:r>
              <a:rPr lang="en-US" dirty="0"/>
              <a:t>Form 433-F, Financial Statement, and</a:t>
            </a:r>
          </a:p>
          <a:p>
            <a:r>
              <a:rPr lang="en-US" dirty="0"/>
              <a:t>Form 656, Offer in Compromise.</a:t>
            </a:r>
          </a:p>
          <a:p>
            <a:r>
              <a:rPr lang="en-US" dirty="0"/>
              <a:t>Additionally, although there is not a specific tax law obligation for the filing of schedules to the Form 1040, which is a required form, such schedules when attached to the Form 1040 become of a part of the return. Therefore, prosecution for false or fraudulent statements on a Schedule C, for example, is proper under §7206(1). Also, attachment of Form 114, Report of Foreign Bank and Financial Account, to a Form 1040 makes any fraudulent for false statement thereon prosecutable under § 7206(1).</a:t>
            </a:r>
          </a:p>
          <a:p>
            <a:endParaRPr lang="en-US" dirty="0"/>
          </a:p>
        </p:txBody>
      </p:sp>
    </p:spTree>
    <p:extLst>
      <p:ext uri="{BB962C8B-B14F-4D97-AF65-F5344CB8AC3E}">
        <p14:creationId xmlns:p14="http://schemas.microsoft.com/office/powerpoint/2010/main" val="193804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5BDF-B6AD-431C-8D48-D3C370A7357C}"/>
              </a:ext>
            </a:extLst>
          </p:cNvPr>
          <p:cNvSpPr>
            <a:spLocks noGrp="1"/>
          </p:cNvSpPr>
          <p:nvPr>
            <p:ph type="title"/>
          </p:nvPr>
        </p:nvSpPr>
        <p:spPr/>
        <p:txBody>
          <a:bodyPr>
            <a:normAutofit fontScale="90000"/>
          </a:bodyPr>
          <a:lstStyle/>
          <a:p>
            <a:pPr algn="ctr"/>
            <a:r>
              <a:rPr lang="en-US" dirty="0"/>
              <a:t>26 USC §7206 - Fraud and False Statements</a:t>
            </a:r>
            <a:br>
              <a:rPr lang="en-US" dirty="0"/>
            </a:br>
            <a:endParaRPr lang="en-US" dirty="0"/>
          </a:p>
        </p:txBody>
      </p:sp>
      <p:sp>
        <p:nvSpPr>
          <p:cNvPr id="3" name="Content Placeholder 2">
            <a:extLst>
              <a:ext uri="{FF2B5EF4-FFF2-40B4-BE49-F238E27FC236}">
                <a16:creationId xmlns:a16="http://schemas.microsoft.com/office/drawing/2014/main" id="{2E39546E-7B58-46D8-BC62-F1E338BBACBE}"/>
              </a:ext>
            </a:extLst>
          </p:cNvPr>
          <p:cNvSpPr>
            <a:spLocks noGrp="1"/>
          </p:cNvSpPr>
          <p:nvPr>
            <p:ph idx="1"/>
          </p:nvPr>
        </p:nvSpPr>
        <p:spPr>
          <a:xfrm>
            <a:off x="677334" y="1637731"/>
            <a:ext cx="8596668" cy="4667535"/>
          </a:xfrm>
        </p:spPr>
        <p:txBody>
          <a:bodyPr>
            <a:normAutofit fontScale="92500" lnSpcReduction="20000"/>
          </a:bodyPr>
          <a:lstStyle/>
          <a:p>
            <a:r>
              <a:rPr lang="en-US" b="1" dirty="0"/>
              <a:t>IRM 9.1.3.3.7 (05-15-2008)</a:t>
            </a:r>
            <a:endParaRPr lang="en-US" dirty="0"/>
          </a:p>
          <a:p>
            <a:r>
              <a:rPr lang="en-US" dirty="0"/>
              <a:t>The offenses proscribed by 26 USC §7206 include:</a:t>
            </a:r>
          </a:p>
          <a:p>
            <a:r>
              <a:rPr lang="en-US" dirty="0"/>
              <a:t>willfully making a false declaration under penalties of perjury</a:t>
            </a:r>
          </a:p>
          <a:p>
            <a:r>
              <a:rPr lang="en-US" dirty="0"/>
              <a:t>willfully assisting in the preparation of a false tax document</a:t>
            </a:r>
          </a:p>
          <a:p>
            <a:r>
              <a:rPr lang="en-US" dirty="0"/>
              <a:t>executing fraudulent bonds, permits and entries</a:t>
            </a:r>
          </a:p>
          <a:p>
            <a:r>
              <a:rPr lang="en-US" dirty="0"/>
              <a:t>removing or concealing taxable goods with intent to defraud</a:t>
            </a:r>
          </a:p>
          <a:p>
            <a:r>
              <a:rPr lang="en-US" dirty="0"/>
              <a:t>willfully concealing property or withholding/falsifying documents in connection with any compromise or closing agreement</a:t>
            </a:r>
          </a:p>
          <a:p>
            <a:r>
              <a:rPr lang="en-US" dirty="0"/>
              <a:t>Under 26 USC §7206, a violation of the statute is punishable by a maximum fine of $100,000 ($500,000 in the case of a corporation), or imprisonment of not more than three years, or both, together with the costs of prosecution. However, the criminal fine provisions under 18 USC §3571 increase the maximum permissible fines for a violation of 26 USC §7206 to not more than $250,000 for individuals and $500,000 for corporations. Alternatively, if any person derives pecuniary gain from the offense, or if the offense results in pecuniary loss to a person other than the defendant, the defendant may be fined not more than the greater of twice the gross gain or twice the gross loss.</a:t>
            </a:r>
          </a:p>
          <a:p>
            <a:endParaRPr lang="en-US" dirty="0"/>
          </a:p>
        </p:txBody>
      </p:sp>
    </p:spTree>
    <p:extLst>
      <p:ext uri="{BB962C8B-B14F-4D97-AF65-F5344CB8AC3E}">
        <p14:creationId xmlns:p14="http://schemas.microsoft.com/office/powerpoint/2010/main" val="86685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DAFA-0441-4F11-9342-0019BBD5F5DE}"/>
              </a:ext>
            </a:extLst>
          </p:cNvPr>
          <p:cNvSpPr>
            <a:spLocks noGrp="1"/>
          </p:cNvSpPr>
          <p:nvPr>
            <p:ph type="title"/>
          </p:nvPr>
        </p:nvSpPr>
        <p:spPr/>
        <p:txBody>
          <a:bodyPr>
            <a:normAutofit fontScale="90000"/>
          </a:bodyPr>
          <a:lstStyle/>
          <a:p>
            <a:pPr algn="ctr"/>
            <a:r>
              <a:rPr lang="en-US" dirty="0"/>
              <a:t>26 USC §7206(1) (False or Fraudulent Return, Statement, or Other Document Made Under Penalty of Perjury) – Elements of the Offense</a:t>
            </a:r>
            <a:br>
              <a:rPr lang="en-US" dirty="0"/>
            </a:br>
            <a:endParaRPr lang="en-US" dirty="0"/>
          </a:p>
        </p:txBody>
      </p:sp>
      <p:sp>
        <p:nvSpPr>
          <p:cNvPr id="3" name="Content Placeholder 2">
            <a:extLst>
              <a:ext uri="{FF2B5EF4-FFF2-40B4-BE49-F238E27FC236}">
                <a16:creationId xmlns:a16="http://schemas.microsoft.com/office/drawing/2014/main" id="{46883C20-D140-4FF8-9F0D-728CC88CF797}"/>
              </a:ext>
            </a:extLst>
          </p:cNvPr>
          <p:cNvSpPr>
            <a:spLocks noGrp="1"/>
          </p:cNvSpPr>
          <p:nvPr>
            <p:ph idx="1"/>
          </p:nvPr>
        </p:nvSpPr>
        <p:spPr>
          <a:xfrm>
            <a:off x="666771" y="2265527"/>
            <a:ext cx="8596668" cy="4421875"/>
          </a:xfrm>
        </p:spPr>
        <p:txBody>
          <a:bodyPr>
            <a:normAutofit fontScale="92500" lnSpcReduction="20000"/>
          </a:bodyPr>
          <a:lstStyle/>
          <a:p>
            <a:r>
              <a:rPr lang="en-US" b="1" dirty="0"/>
              <a:t>IRM 9.1.3.3.7.1 (05-15-2008)</a:t>
            </a:r>
          </a:p>
          <a:p>
            <a:r>
              <a:rPr lang="en-US" dirty="0"/>
              <a:t>In general, a person who willfully makes and subscribes, under penalty of perjury, any return, statement, or other document, which he/she does not believe to be true and correct as to every material matter, has committed a criminal offense under 26 USC §7206(1).</a:t>
            </a:r>
          </a:p>
          <a:p>
            <a:r>
              <a:rPr lang="en-US" dirty="0"/>
              <a:t>The elements of this offense are:</a:t>
            </a:r>
          </a:p>
          <a:p>
            <a:pPr lvl="1"/>
            <a:r>
              <a:rPr lang="en-US" dirty="0"/>
              <a:t>the making and signing of a return, statement or other document containing a written declaration that it was signed under the penalties of perjury</a:t>
            </a:r>
          </a:p>
          <a:p>
            <a:pPr lvl="1"/>
            <a:r>
              <a:rPr lang="en-US" dirty="0"/>
              <a:t>the inclusion in the document of information that was false as to a material matter</a:t>
            </a:r>
          </a:p>
          <a:p>
            <a:pPr lvl="1"/>
            <a:r>
              <a:rPr lang="en-US" dirty="0"/>
              <a:t>the defendant’s lack of belief that the document was true and correct as to every material matter</a:t>
            </a:r>
          </a:p>
          <a:p>
            <a:pPr lvl="1"/>
            <a:r>
              <a:rPr lang="en-US" dirty="0"/>
              <a:t>willfulness (see subsection 9.1.3.3.2.2.3)</a:t>
            </a:r>
          </a:p>
          <a:p>
            <a:r>
              <a:rPr lang="en-US" dirty="0"/>
              <a:t>This code section may apply regardless of whether the defendant’s purpose was to evade or defeat the payment of taxes. For example, prosecution for this offense may be appropriate when the government is able to prove the falsity of a partnership return, even if the government is not able to prove a resulting tax deficiency.</a:t>
            </a:r>
          </a:p>
          <a:p>
            <a:endParaRPr lang="en-US" dirty="0"/>
          </a:p>
        </p:txBody>
      </p:sp>
    </p:spTree>
    <p:extLst>
      <p:ext uri="{BB962C8B-B14F-4D97-AF65-F5344CB8AC3E}">
        <p14:creationId xmlns:p14="http://schemas.microsoft.com/office/powerpoint/2010/main" val="316878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6211B0-A82A-4CCE-B880-11084DBBBE36}"/>
              </a:ext>
            </a:extLst>
          </p:cNvPr>
          <p:cNvSpPr>
            <a:spLocks noGrp="1"/>
          </p:cNvSpPr>
          <p:nvPr>
            <p:ph type="title"/>
          </p:nvPr>
        </p:nvSpPr>
        <p:spPr/>
        <p:txBody>
          <a:bodyPr/>
          <a:lstStyle/>
          <a:p>
            <a:pPr algn="ctr"/>
            <a:r>
              <a:rPr lang="en-US" dirty="0"/>
              <a:t>CID – Statistics for FY 2017</a:t>
            </a:r>
          </a:p>
        </p:txBody>
      </p:sp>
      <p:sp>
        <p:nvSpPr>
          <p:cNvPr id="7" name="Content Placeholder 6">
            <a:extLst>
              <a:ext uri="{FF2B5EF4-FFF2-40B4-BE49-F238E27FC236}">
                <a16:creationId xmlns:a16="http://schemas.microsoft.com/office/drawing/2014/main" id="{BBBFCBA5-47BA-48BE-B220-EA4CA26504A1}"/>
              </a:ext>
            </a:extLst>
          </p:cNvPr>
          <p:cNvSpPr>
            <a:spLocks noGrp="1"/>
          </p:cNvSpPr>
          <p:nvPr>
            <p:ph idx="1"/>
          </p:nvPr>
        </p:nvSpPr>
        <p:spPr/>
        <p:txBody>
          <a:bodyPr>
            <a:normAutofit fontScale="92500" lnSpcReduction="20000"/>
          </a:bodyPr>
          <a:lstStyle/>
          <a:p>
            <a:r>
              <a:rPr lang="en-US" dirty="0"/>
              <a:t>Criminal Statistics just for legal source tax crimes:</a:t>
            </a:r>
          </a:p>
          <a:p>
            <a:r>
              <a:rPr lang="en-US" dirty="0"/>
              <a:t>Investigations Initiated:			 1,188</a:t>
            </a:r>
          </a:p>
          <a:p>
            <a:r>
              <a:rPr lang="en-US" dirty="0"/>
              <a:t>Investigations Completed		 1,235</a:t>
            </a:r>
          </a:p>
          <a:p>
            <a:r>
              <a:rPr lang="en-US" dirty="0"/>
              <a:t>Referrals for Prosecution		  	    795</a:t>
            </a:r>
          </a:p>
          <a:p>
            <a:r>
              <a:rPr lang="en-US" dirty="0"/>
              <a:t>Investigations Completed 	   </a:t>
            </a:r>
          </a:p>
          <a:p>
            <a:pPr marL="0" indent="0">
              <a:buNone/>
            </a:pPr>
            <a:r>
              <a:rPr lang="en-US" dirty="0"/>
              <a:t>      Without prosecution  		    	    440</a:t>
            </a:r>
          </a:p>
          <a:p>
            <a:r>
              <a:rPr lang="en-US" dirty="0"/>
              <a:t>Indictments and Informations	           827</a:t>
            </a:r>
          </a:p>
          <a:p>
            <a:r>
              <a:rPr lang="en-US" dirty="0"/>
              <a:t>Convictions					    927</a:t>
            </a:r>
          </a:p>
          <a:p>
            <a:r>
              <a:rPr lang="en-US" dirty="0"/>
              <a:t>Sentenced					        1,062</a:t>
            </a:r>
          </a:p>
          <a:p>
            <a:r>
              <a:rPr lang="en-US" dirty="0"/>
              <a:t>Incarcerated					    852</a:t>
            </a:r>
          </a:p>
          <a:p>
            <a:r>
              <a:rPr lang="en-US" dirty="0"/>
              <a:t>Percentage incarcerated		          80.2%</a:t>
            </a:r>
          </a:p>
        </p:txBody>
      </p:sp>
    </p:spTree>
    <p:extLst>
      <p:ext uri="{BB962C8B-B14F-4D97-AF65-F5344CB8AC3E}">
        <p14:creationId xmlns:p14="http://schemas.microsoft.com/office/powerpoint/2010/main" val="2565565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DAFA-0441-4F11-9342-0019BBD5F5DE}"/>
              </a:ext>
            </a:extLst>
          </p:cNvPr>
          <p:cNvSpPr>
            <a:spLocks noGrp="1"/>
          </p:cNvSpPr>
          <p:nvPr>
            <p:ph type="title"/>
          </p:nvPr>
        </p:nvSpPr>
        <p:spPr/>
        <p:txBody>
          <a:bodyPr>
            <a:normAutofit fontScale="90000"/>
          </a:bodyPr>
          <a:lstStyle/>
          <a:p>
            <a:pPr algn="ctr"/>
            <a:r>
              <a:rPr lang="en-US" dirty="0"/>
              <a:t>26 USC §7206(1) (False or Fraudulent Return, Statement, or Other Document Made Under Penalty of Perjury) – Elements of the Offense</a:t>
            </a:r>
            <a:br>
              <a:rPr lang="en-US" dirty="0"/>
            </a:br>
            <a:endParaRPr lang="en-US" dirty="0"/>
          </a:p>
        </p:txBody>
      </p:sp>
      <p:sp>
        <p:nvSpPr>
          <p:cNvPr id="3" name="Content Placeholder 2">
            <a:extLst>
              <a:ext uri="{FF2B5EF4-FFF2-40B4-BE49-F238E27FC236}">
                <a16:creationId xmlns:a16="http://schemas.microsoft.com/office/drawing/2014/main" id="{46883C20-D140-4FF8-9F0D-728CC88CF797}"/>
              </a:ext>
            </a:extLst>
          </p:cNvPr>
          <p:cNvSpPr>
            <a:spLocks noGrp="1"/>
          </p:cNvSpPr>
          <p:nvPr>
            <p:ph idx="1"/>
          </p:nvPr>
        </p:nvSpPr>
        <p:spPr>
          <a:xfrm>
            <a:off x="666771" y="2320119"/>
            <a:ext cx="8596668" cy="4258101"/>
          </a:xfrm>
        </p:spPr>
        <p:txBody>
          <a:bodyPr>
            <a:normAutofit fontScale="92500" lnSpcReduction="20000"/>
          </a:bodyPr>
          <a:lstStyle/>
          <a:p>
            <a:r>
              <a:rPr lang="en-US" b="1" dirty="0"/>
              <a:t>IRM 9.1.3.3.7.1 (05-15-2008)</a:t>
            </a:r>
          </a:p>
          <a:p>
            <a:r>
              <a:rPr lang="en-US" dirty="0"/>
              <a:t>A matter is material if:</a:t>
            </a:r>
          </a:p>
          <a:p>
            <a:r>
              <a:rPr lang="en-US" dirty="0"/>
              <a:t>it must be reported for a correct computation of tax</a:t>
            </a:r>
          </a:p>
          <a:p>
            <a:r>
              <a:rPr lang="en-US" dirty="0"/>
              <a:t>it tends to influence or is capable of influencing the ability of the Service to audit or verify the accuracy of the return or a related return</a:t>
            </a:r>
          </a:p>
          <a:p>
            <a:r>
              <a:rPr lang="en-US" dirty="0"/>
              <a:t>It is not necessary that the false statement actually affect the Service or that the Service actually rely on the statement.</a:t>
            </a:r>
          </a:p>
          <a:p>
            <a:r>
              <a:rPr lang="en-US" dirty="0"/>
              <a:t>Although the offense is complete upon signing the statement or document, prosecutions under this section should involve only false returns or statements presented to or filed with the IRS. This sanction is appropriate when it is possible to prove the falsity of a return but it is difficult to establish a tax deficiency, or when the falsification results in a relatively small amount of tax evaded when compared to the total tax liability.</a:t>
            </a:r>
          </a:p>
          <a:p>
            <a:r>
              <a:rPr lang="en-US" dirty="0"/>
              <a:t>If an individual files a false and fraudulent return, it is possible for him/her to incur criminal liability both for attempting to defeat and evade the payment of tax and for making a false and fraudulent statement under penalty of perjury.</a:t>
            </a:r>
          </a:p>
          <a:p>
            <a:endParaRPr lang="en-US" dirty="0"/>
          </a:p>
        </p:txBody>
      </p:sp>
    </p:spTree>
    <p:extLst>
      <p:ext uri="{BB962C8B-B14F-4D97-AF65-F5344CB8AC3E}">
        <p14:creationId xmlns:p14="http://schemas.microsoft.com/office/powerpoint/2010/main" val="393661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1671-D452-4394-AC93-DD18A23F61DE}"/>
              </a:ext>
            </a:extLst>
          </p:cNvPr>
          <p:cNvSpPr>
            <a:spLocks noGrp="1"/>
          </p:cNvSpPr>
          <p:nvPr>
            <p:ph type="title"/>
          </p:nvPr>
        </p:nvSpPr>
        <p:spPr/>
        <p:txBody>
          <a:bodyPr>
            <a:normAutofit fontScale="90000"/>
          </a:bodyPr>
          <a:lstStyle/>
          <a:p>
            <a:pPr algn="ctr"/>
            <a:r>
              <a:rPr lang="en-US" dirty="0"/>
              <a:t>26 USC §7206(2) (Aid or Assistance in Preparation or Presentation of False or Fraudulent Return, Affidavit, Claim or Other) – Elements of the Offense</a:t>
            </a:r>
            <a:br>
              <a:rPr lang="en-US" dirty="0"/>
            </a:br>
            <a:endParaRPr lang="en-US" dirty="0"/>
          </a:p>
        </p:txBody>
      </p:sp>
      <p:sp>
        <p:nvSpPr>
          <p:cNvPr id="3" name="Content Placeholder 2">
            <a:extLst>
              <a:ext uri="{FF2B5EF4-FFF2-40B4-BE49-F238E27FC236}">
                <a16:creationId xmlns:a16="http://schemas.microsoft.com/office/drawing/2014/main" id="{22CA97B0-0056-498E-ADEC-8D4AD89DD09E}"/>
              </a:ext>
            </a:extLst>
          </p:cNvPr>
          <p:cNvSpPr>
            <a:spLocks noGrp="1"/>
          </p:cNvSpPr>
          <p:nvPr>
            <p:ph idx="1"/>
          </p:nvPr>
        </p:nvSpPr>
        <p:spPr>
          <a:xfrm>
            <a:off x="677334" y="2672317"/>
            <a:ext cx="8596668" cy="3880773"/>
          </a:xfrm>
        </p:spPr>
        <p:txBody>
          <a:bodyPr>
            <a:normAutofit fontScale="77500" lnSpcReduction="20000"/>
          </a:bodyPr>
          <a:lstStyle/>
          <a:p>
            <a:r>
              <a:rPr lang="en-US" b="1" dirty="0"/>
              <a:t>IRM 9.1.3.3.7.2 (05-15-2008)</a:t>
            </a:r>
            <a:endParaRPr lang="en-US" dirty="0"/>
          </a:p>
          <a:p>
            <a:r>
              <a:rPr lang="en-US" dirty="0"/>
              <a:t>The elements of the offense under 26 USC §7206(2) are:</a:t>
            </a:r>
          </a:p>
          <a:p>
            <a:pPr lvl="1"/>
            <a:r>
              <a:rPr lang="en-US" dirty="0"/>
              <a:t>the defendant aided or assisted in, or procured, counseled, or advised the preparation or presentation of a return or other document in connection with a matter arising under the internal revenue laws;</a:t>
            </a:r>
          </a:p>
          <a:p>
            <a:pPr lvl="1"/>
            <a:r>
              <a:rPr lang="en-US" dirty="0"/>
              <a:t>the return or other document was false as to a material matter (see subsection 9.1.3.3.7.1); and</a:t>
            </a:r>
          </a:p>
          <a:p>
            <a:pPr lvl="1"/>
            <a:r>
              <a:rPr lang="en-US" dirty="0"/>
              <a:t>willfulness (see subsection 9.1.3.3.2.2.3)</a:t>
            </a:r>
          </a:p>
          <a:p>
            <a:r>
              <a:rPr lang="en-US" dirty="0"/>
              <a:t>Actual preparation of the false return is not necessary to sustain a conviction. Therefore, this subsection applies not only to return preparers but also to anyone who participates in the fraud. For example, it may apply to corporate officers, preparers of corporate tax forms other than returns, tax shelter promoters and others who provide legal advice knowing the advice will be used for tax return preparation.</a:t>
            </a:r>
          </a:p>
          <a:p>
            <a:r>
              <a:rPr lang="en-US" dirty="0"/>
              <a:t>Although the offense generally is predicated on the filing of a tax return or other document, courts have reached different conclusions as to whether filing is a required element of the offense.</a:t>
            </a:r>
          </a:p>
          <a:p>
            <a:r>
              <a:rPr lang="en-US" b="1" dirty="0"/>
              <a:t>Note:</a:t>
            </a:r>
          </a:p>
          <a:p>
            <a:r>
              <a:rPr lang="en-US" dirty="0"/>
              <a:t>The Ninth Circuit has held that an offense was not committed under 26 USC §7206(2) unless the document containing the false statement was filed with the IRS.</a:t>
            </a:r>
          </a:p>
          <a:p>
            <a:endParaRPr lang="en-US" dirty="0"/>
          </a:p>
        </p:txBody>
      </p:sp>
    </p:spTree>
    <p:extLst>
      <p:ext uri="{BB962C8B-B14F-4D97-AF65-F5344CB8AC3E}">
        <p14:creationId xmlns:p14="http://schemas.microsoft.com/office/powerpoint/2010/main" val="2835784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D5B3-924E-4317-B839-1624DF5991AD}"/>
              </a:ext>
            </a:extLst>
          </p:cNvPr>
          <p:cNvSpPr>
            <a:spLocks noGrp="1"/>
          </p:cNvSpPr>
          <p:nvPr>
            <p:ph type="title"/>
          </p:nvPr>
        </p:nvSpPr>
        <p:spPr/>
        <p:txBody>
          <a:bodyPr>
            <a:normAutofit fontScale="90000"/>
          </a:bodyPr>
          <a:lstStyle/>
          <a:p>
            <a:pPr algn="ctr"/>
            <a:r>
              <a:rPr lang="en-US" dirty="0"/>
              <a:t>26 USC §7206(2) (Aid or Assistance in Preparation or Presentation of False or Fraudulent Return, Affidavit, Claim or Other) – Elements of the Offense</a:t>
            </a:r>
          </a:p>
        </p:txBody>
      </p:sp>
      <p:sp>
        <p:nvSpPr>
          <p:cNvPr id="3" name="Content Placeholder 2">
            <a:extLst>
              <a:ext uri="{FF2B5EF4-FFF2-40B4-BE49-F238E27FC236}">
                <a16:creationId xmlns:a16="http://schemas.microsoft.com/office/drawing/2014/main" id="{2EFCD22C-5B75-45A4-ACB7-4EE7E03F6C81}"/>
              </a:ext>
            </a:extLst>
          </p:cNvPr>
          <p:cNvSpPr>
            <a:spLocks noGrp="1"/>
          </p:cNvSpPr>
          <p:nvPr>
            <p:ph idx="1"/>
          </p:nvPr>
        </p:nvSpPr>
        <p:spPr>
          <a:xfrm>
            <a:off x="761224" y="2630372"/>
            <a:ext cx="8596668" cy="3880773"/>
          </a:xfrm>
        </p:spPr>
        <p:txBody>
          <a:bodyPr>
            <a:normAutofit fontScale="77500" lnSpcReduction="20000"/>
          </a:bodyPr>
          <a:lstStyle/>
          <a:p>
            <a:r>
              <a:rPr lang="en-US" b="1" dirty="0"/>
              <a:t>IRM 9.1.3.3.7.2 (05-15-2008)</a:t>
            </a:r>
          </a:p>
          <a:p>
            <a:r>
              <a:rPr lang="en-US" dirty="0"/>
              <a:t>In situations where a defendant willfully provided information or a document to an intermediary who was required by law to file an information return with or to transmit the document to the IRS, courts have held that the offense under 26 USC §7206(2) was complete when the defendant presented the information or document to the intermediary.</a:t>
            </a:r>
          </a:p>
          <a:p>
            <a:r>
              <a:rPr lang="en-US" dirty="0"/>
              <a:t>Aiding or assisting in the preparation of a false return and subscribing to a false return are two separate offenses. A defendant could therefore be prosecuted under both 26 USC §7206(1) and 26 USC §7206(2) for the same false return.</a:t>
            </a:r>
          </a:p>
          <a:p>
            <a:r>
              <a:rPr lang="en-US" dirty="0"/>
              <a:t>To establish the element of willfulness, the government must prove that the defendant acted with the purpose and objective of violating the internal revenue laws. However, a defendant may have willfully and knowingly prepared false and fraudulent income tax returns for another, even if the fraud involved was without the knowledge or consent of the person required to make the return. By contrast, if the person required to make the return was aware of the fraud, the defendant is entitled to have the court caution the jury to weigh accomplice testimony carefully.</a:t>
            </a:r>
          </a:p>
          <a:p>
            <a:r>
              <a:rPr lang="en-US" dirty="0"/>
              <a:t>In all race track payoff investigations, 26 USC §7206(2) should be used either as the primary statutory provision or as a supplement to 18 USC §1001. Title 26 USC §7206(2) should be charged when prosecuting either the "ten percenter" (i.e., a person who cashes the winning ticket in place of the true winner, in exchange for a percentage of the winnings) or the true winner.</a:t>
            </a:r>
          </a:p>
          <a:p>
            <a:endParaRPr lang="en-US" dirty="0"/>
          </a:p>
        </p:txBody>
      </p:sp>
    </p:spTree>
    <p:extLst>
      <p:ext uri="{BB962C8B-B14F-4D97-AF65-F5344CB8AC3E}">
        <p14:creationId xmlns:p14="http://schemas.microsoft.com/office/powerpoint/2010/main" val="2101485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8912-1B02-45AE-8D6D-89E33D8C58D7}"/>
              </a:ext>
            </a:extLst>
          </p:cNvPr>
          <p:cNvSpPr>
            <a:spLocks noGrp="1"/>
          </p:cNvSpPr>
          <p:nvPr>
            <p:ph type="title"/>
          </p:nvPr>
        </p:nvSpPr>
        <p:spPr/>
        <p:txBody>
          <a:bodyPr>
            <a:normAutofit fontScale="90000"/>
          </a:bodyPr>
          <a:lstStyle/>
          <a:p>
            <a:pPr algn="ctr"/>
            <a:r>
              <a:rPr lang="en-US" dirty="0"/>
              <a:t>26 USC §7206(4) (Removal or Concealment with Intent to Defraud) – Elements of the Offense</a:t>
            </a:r>
            <a:br>
              <a:rPr lang="en-US" dirty="0"/>
            </a:br>
            <a:endParaRPr lang="en-US" dirty="0"/>
          </a:p>
        </p:txBody>
      </p:sp>
      <p:sp>
        <p:nvSpPr>
          <p:cNvPr id="3" name="Content Placeholder 2">
            <a:extLst>
              <a:ext uri="{FF2B5EF4-FFF2-40B4-BE49-F238E27FC236}">
                <a16:creationId xmlns:a16="http://schemas.microsoft.com/office/drawing/2014/main" id="{4431FF12-9B67-4CBF-9474-BE62A09CE0F8}"/>
              </a:ext>
            </a:extLst>
          </p:cNvPr>
          <p:cNvSpPr>
            <a:spLocks noGrp="1"/>
          </p:cNvSpPr>
          <p:nvPr>
            <p:ph idx="1"/>
          </p:nvPr>
        </p:nvSpPr>
        <p:spPr>
          <a:xfrm>
            <a:off x="691938" y="2286423"/>
            <a:ext cx="8596668" cy="3880773"/>
          </a:xfrm>
        </p:spPr>
        <p:txBody>
          <a:bodyPr>
            <a:normAutofit fontScale="92500" lnSpcReduction="20000"/>
          </a:bodyPr>
          <a:lstStyle/>
          <a:p>
            <a:r>
              <a:rPr lang="en-US" b="1" dirty="0"/>
              <a:t>IRM 9.1.3.3.7.3 (05-15-2008)</a:t>
            </a:r>
            <a:endParaRPr lang="en-US" dirty="0"/>
          </a:p>
          <a:p>
            <a:r>
              <a:rPr lang="en-US" dirty="0"/>
              <a:t>The elements of the offense under 26 USC §7206(4) are:</a:t>
            </a:r>
          </a:p>
          <a:p>
            <a:r>
              <a:rPr lang="en-US" dirty="0"/>
              <a:t>a tax is or shall be imposed on any goods or commodities, or levy is authorized upon any property</a:t>
            </a:r>
          </a:p>
          <a:p>
            <a:r>
              <a:rPr lang="en-US" dirty="0"/>
              <a:t>the defendant removed, deposited or concealed, or was concerned in removing, depositing or concealing, such goods, commodities or property</a:t>
            </a:r>
          </a:p>
          <a:p>
            <a:r>
              <a:rPr lang="en-US" dirty="0"/>
              <a:t>the defendant did so with intent to evade or defeat the assessment or collection of any tax</a:t>
            </a:r>
          </a:p>
          <a:p>
            <a:r>
              <a:rPr lang="en-US" dirty="0"/>
              <a:t>Concealment under 26 USC §7206(4) includes not only secreting the item at issue or hiding it away, but also preventing its discovery or withholding knowledge of it. Thus, it is not necessary for the government to prove a physical removal, concealment or transfer from one place to another. An offense under 26 USC §7206(4) may be established by showing that book entries falsified the transfer of property rights.</a:t>
            </a:r>
          </a:p>
          <a:p>
            <a:endParaRPr lang="en-US" dirty="0"/>
          </a:p>
        </p:txBody>
      </p:sp>
    </p:spTree>
    <p:extLst>
      <p:ext uri="{BB962C8B-B14F-4D97-AF65-F5344CB8AC3E}">
        <p14:creationId xmlns:p14="http://schemas.microsoft.com/office/powerpoint/2010/main" val="499752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A1DF-899E-4A69-B000-166EBB7B289F}"/>
              </a:ext>
            </a:extLst>
          </p:cNvPr>
          <p:cNvSpPr>
            <a:spLocks noGrp="1"/>
          </p:cNvSpPr>
          <p:nvPr>
            <p:ph type="title"/>
          </p:nvPr>
        </p:nvSpPr>
        <p:spPr/>
        <p:txBody>
          <a:bodyPr>
            <a:normAutofit fontScale="90000"/>
          </a:bodyPr>
          <a:lstStyle/>
          <a:p>
            <a:pPr algn="ctr"/>
            <a:r>
              <a:rPr lang="en-US" dirty="0"/>
              <a:t>26 USC §7207 - Fraudulent Returns, Statements, or Other Documents</a:t>
            </a:r>
            <a:br>
              <a:rPr lang="en-US" dirty="0"/>
            </a:br>
            <a:endParaRPr lang="en-US" dirty="0"/>
          </a:p>
        </p:txBody>
      </p:sp>
      <p:sp>
        <p:nvSpPr>
          <p:cNvPr id="3" name="Content Placeholder 2">
            <a:extLst>
              <a:ext uri="{FF2B5EF4-FFF2-40B4-BE49-F238E27FC236}">
                <a16:creationId xmlns:a16="http://schemas.microsoft.com/office/drawing/2014/main" id="{874760D7-034A-46B1-8647-7C89E4F12402}"/>
              </a:ext>
            </a:extLst>
          </p:cNvPr>
          <p:cNvSpPr>
            <a:spLocks noGrp="1"/>
          </p:cNvSpPr>
          <p:nvPr>
            <p:ph idx="1"/>
          </p:nvPr>
        </p:nvSpPr>
        <p:spPr>
          <a:xfrm>
            <a:off x="677334" y="1828801"/>
            <a:ext cx="8596668" cy="4653886"/>
          </a:xfrm>
        </p:spPr>
        <p:txBody>
          <a:bodyPr>
            <a:normAutofit fontScale="92500" lnSpcReduction="20000"/>
          </a:bodyPr>
          <a:lstStyle/>
          <a:p>
            <a:r>
              <a:rPr lang="en-US" b="1" dirty="0"/>
              <a:t>9.1.3.3.8 (05-15-2008)</a:t>
            </a:r>
            <a:endParaRPr lang="en-US" dirty="0"/>
          </a:p>
          <a:p>
            <a:r>
              <a:rPr lang="en-US" dirty="0"/>
              <a:t>Title 26 USC §7207 prohibits the willful and knowing delivery or disclosure to the IRS of a false or fraudulent document (regardless of whether it is signed under penalties of perjury).</a:t>
            </a:r>
          </a:p>
          <a:p>
            <a:r>
              <a:rPr lang="en-US" dirty="0"/>
              <a:t>The elements of this offense are:</a:t>
            </a:r>
          </a:p>
          <a:p>
            <a:pPr lvl="1"/>
            <a:r>
              <a:rPr lang="en-US" dirty="0"/>
              <a:t>the defendant delivered to any officer or employee of the IRS a list, return, account, statement or other document</a:t>
            </a:r>
          </a:p>
          <a:p>
            <a:pPr lvl="1"/>
            <a:r>
              <a:rPr lang="en-US" dirty="0"/>
              <a:t>the return, statement, or other document was false or fraudulent as to any material matter</a:t>
            </a:r>
          </a:p>
          <a:p>
            <a:pPr lvl="1"/>
            <a:r>
              <a:rPr lang="en-US" dirty="0"/>
              <a:t>willfulness (see subsection 9.1.3.3.2.2.3)</a:t>
            </a:r>
          </a:p>
          <a:p>
            <a:r>
              <a:rPr lang="en-US" dirty="0"/>
              <a:t>Title 26 USC §7207 is generally reserved for investigations arising out of the presentation of false or altered documents by individuals in response to requests for substantiation of claimed deductions during the course of an examination, when the computed tax deficiencies are considered de minimus in relation to the circumstances of the investigation, and the means and methods used in committing the offense are commensurate with charging a misdemeanor rather than a felony.</a:t>
            </a:r>
          </a:p>
          <a:p>
            <a:endParaRPr lang="en-US" dirty="0"/>
          </a:p>
        </p:txBody>
      </p:sp>
    </p:spTree>
    <p:extLst>
      <p:ext uri="{BB962C8B-B14F-4D97-AF65-F5344CB8AC3E}">
        <p14:creationId xmlns:p14="http://schemas.microsoft.com/office/powerpoint/2010/main" val="2738995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1B43-47FA-44D7-81EE-C035AC389195}"/>
              </a:ext>
            </a:extLst>
          </p:cNvPr>
          <p:cNvSpPr>
            <a:spLocks noGrp="1"/>
          </p:cNvSpPr>
          <p:nvPr>
            <p:ph type="title"/>
          </p:nvPr>
        </p:nvSpPr>
        <p:spPr/>
        <p:txBody>
          <a:bodyPr>
            <a:normAutofit fontScale="90000"/>
          </a:bodyPr>
          <a:lstStyle/>
          <a:p>
            <a:pPr algn="ctr"/>
            <a:r>
              <a:rPr lang="en-US" dirty="0"/>
              <a:t>26 U.S. Code § 7212.Attempts to interfere with administration of internal revenue laws</a:t>
            </a:r>
            <a:br>
              <a:rPr lang="en-US" dirty="0"/>
            </a:br>
            <a:endParaRPr lang="en-US" dirty="0"/>
          </a:p>
        </p:txBody>
      </p:sp>
      <p:sp>
        <p:nvSpPr>
          <p:cNvPr id="3" name="Content Placeholder 2">
            <a:extLst>
              <a:ext uri="{FF2B5EF4-FFF2-40B4-BE49-F238E27FC236}">
                <a16:creationId xmlns:a16="http://schemas.microsoft.com/office/drawing/2014/main" id="{8138E290-B3FA-4F01-8829-1684A5C14EC1}"/>
              </a:ext>
            </a:extLst>
          </p:cNvPr>
          <p:cNvSpPr>
            <a:spLocks noGrp="1"/>
          </p:cNvSpPr>
          <p:nvPr>
            <p:ph idx="1"/>
          </p:nvPr>
        </p:nvSpPr>
        <p:spPr/>
        <p:txBody>
          <a:bodyPr>
            <a:normAutofit fontScale="85000" lnSpcReduction="10000"/>
          </a:bodyPr>
          <a:lstStyle/>
          <a:p>
            <a:r>
              <a:rPr lang="en-US" b="1" dirty="0">
                <a:solidFill>
                  <a:schemeClr val="tx1"/>
                </a:solidFill>
              </a:rPr>
              <a:t>(a)</a:t>
            </a:r>
            <a:r>
              <a:rPr lang="en-US" b="1" cap="small" dirty="0">
                <a:solidFill>
                  <a:schemeClr val="tx1"/>
                </a:solidFill>
              </a:rPr>
              <a:t>Corrupt or forcible interference: </a:t>
            </a:r>
            <a:r>
              <a:rPr lang="en-US" dirty="0">
                <a:solidFill>
                  <a:schemeClr val="tx1"/>
                </a:solidFill>
              </a:rPr>
              <a:t>Whoever corruptly or by force or </a:t>
            </a:r>
            <a:r>
              <a:rPr lang="en-US" u="sng" dirty="0">
                <a:solidFill>
                  <a:schemeClr val="tx1"/>
                </a:solidFill>
                <a:hlinkClick r:id="rId2">
                  <a:extLst>
                    <a:ext uri="{A12FA001-AC4F-418D-AE19-62706E023703}">
                      <ahyp:hlinkClr xmlns:ahyp="http://schemas.microsoft.com/office/drawing/2018/hyperlinkcolor" val="tx"/>
                    </a:ext>
                  </a:extLst>
                </a:hlinkClick>
              </a:rPr>
              <a:t>threats of force</a:t>
            </a:r>
            <a:r>
              <a:rPr lang="en-US" dirty="0">
                <a:solidFill>
                  <a:schemeClr val="tx1"/>
                </a:solidFill>
              </a:rPr>
              <a:t> (including any threatening letter or communication) endeavors to intimidate or impede any officer or</a:t>
            </a:r>
            <a:r>
              <a:rPr lang="en-US" u="sng" dirty="0">
                <a:solidFill>
                  <a:schemeClr val="tx1"/>
                </a:solidFill>
                <a:hlinkClick r:id="rId2">
                  <a:extLst>
                    <a:ext uri="{A12FA001-AC4F-418D-AE19-62706E023703}">
                      <ahyp:hlinkClr xmlns:ahyp="http://schemas.microsoft.com/office/drawing/2018/hyperlinkcolor" val="tx"/>
                    </a:ext>
                  </a:extLst>
                </a:hlinkClick>
              </a:rPr>
              <a:t> employee </a:t>
            </a:r>
            <a:r>
              <a:rPr lang="en-US" dirty="0">
                <a:solidFill>
                  <a:schemeClr val="tx1"/>
                </a:solidFill>
              </a:rPr>
              <a:t>of the</a:t>
            </a:r>
            <a:r>
              <a:rPr lang="en-US" u="sng" dirty="0">
                <a:solidFill>
                  <a:schemeClr val="tx1"/>
                </a:solidFill>
                <a:hlinkClick r:id="rId2">
                  <a:extLst>
                    <a:ext uri="{A12FA001-AC4F-418D-AE19-62706E023703}">
                      <ahyp:hlinkClr xmlns:ahyp="http://schemas.microsoft.com/office/drawing/2018/hyperlinkcolor" val="tx"/>
                    </a:ext>
                  </a:extLst>
                </a:hlinkClick>
              </a:rPr>
              <a:t> United States </a:t>
            </a:r>
            <a:r>
              <a:rPr lang="en-US" dirty="0">
                <a:solidFill>
                  <a:schemeClr val="tx1"/>
                </a:solidFill>
              </a:rPr>
              <a:t>acting in an official capacity under this title, or in any other way corruptly or by force or </a:t>
            </a:r>
            <a:r>
              <a:rPr lang="en-US" u="sng" dirty="0">
                <a:solidFill>
                  <a:schemeClr val="tx1"/>
                </a:solidFill>
                <a:hlinkClick r:id="rId2">
                  <a:extLst>
                    <a:ext uri="{A12FA001-AC4F-418D-AE19-62706E023703}">
                      <ahyp:hlinkClr xmlns:ahyp="http://schemas.microsoft.com/office/drawing/2018/hyperlinkcolor" val="tx"/>
                    </a:ext>
                  </a:extLst>
                </a:hlinkClick>
              </a:rPr>
              <a:t>threats of force</a:t>
            </a:r>
            <a:r>
              <a:rPr lang="en-US" dirty="0">
                <a:solidFill>
                  <a:schemeClr val="tx1"/>
                </a:solidFill>
              </a:rPr>
              <a:t> (including any threatening letter or communication) obstructs or impedes, or endeavors to obstruct or impede, the due administration of this title, shall, upon conviction thereof, be fined not more than $5,000, or imprisoned not more than 3</a:t>
            </a:r>
            <a:r>
              <a:rPr lang="en-US" u="sng" dirty="0">
                <a:solidFill>
                  <a:schemeClr val="tx1"/>
                </a:solidFill>
                <a:hlinkClick r:id="rId2">
                  <a:extLst>
                    <a:ext uri="{A12FA001-AC4F-418D-AE19-62706E023703}">
                      <ahyp:hlinkClr xmlns:ahyp="http://schemas.microsoft.com/office/drawing/2018/hyperlinkcolor" val="tx"/>
                    </a:ext>
                  </a:extLst>
                </a:hlinkClick>
              </a:rPr>
              <a:t> years,</a:t>
            </a:r>
            <a:r>
              <a:rPr lang="en-US" dirty="0">
                <a:solidFill>
                  <a:schemeClr val="tx1"/>
                </a:solidFill>
              </a:rPr>
              <a:t> or both, except that if the offense is committed only by </a:t>
            </a:r>
            <a:r>
              <a:rPr lang="en-US" u="sng" dirty="0">
                <a:solidFill>
                  <a:schemeClr val="tx1"/>
                </a:solidFill>
                <a:hlinkClick r:id="rId2">
                  <a:extLst>
                    <a:ext uri="{A12FA001-AC4F-418D-AE19-62706E023703}">
                      <ahyp:hlinkClr xmlns:ahyp="http://schemas.microsoft.com/office/drawing/2018/hyperlinkcolor" val="tx"/>
                    </a:ext>
                  </a:extLst>
                </a:hlinkClick>
              </a:rPr>
              <a:t>threats of force</a:t>
            </a:r>
            <a:r>
              <a:rPr lang="en-US" dirty="0">
                <a:solidFill>
                  <a:schemeClr val="tx1"/>
                </a:solidFill>
              </a:rPr>
              <a:t>, the </a:t>
            </a:r>
            <a:r>
              <a:rPr lang="en-US" u="sng" dirty="0">
                <a:solidFill>
                  <a:schemeClr val="tx1"/>
                </a:solidFill>
                <a:hlinkClick r:id="rId2">
                  <a:extLst>
                    <a:ext uri="{A12FA001-AC4F-418D-AE19-62706E023703}">
                      <ahyp:hlinkClr xmlns:ahyp="http://schemas.microsoft.com/office/drawing/2018/hyperlinkcolor" val="tx"/>
                    </a:ext>
                  </a:extLst>
                </a:hlinkClick>
              </a:rPr>
              <a:t>person</a:t>
            </a:r>
            <a:r>
              <a:rPr lang="en-US" dirty="0">
                <a:solidFill>
                  <a:schemeClr val="tx1"/>
                </a:solidFill>
              </a:rPr>
              <a:t> convicted thereof shall be fined not more than $3,000, or imprisoned not more than 1</a:t>
            </a:r>
            <a:r>
              <a:rPr lang="en-US" u="sng" dirty="0">
                <a:solidFill>
                  <a:schemeClr val="tx1"/>
                </a:solidFill>
                <a:hlinkClick r:id="rId2">
                  <a:extLst>
                    <a:ext uri="{A12FA001-AC4F-418D-AE19-62706E023703}">
                      <ahyp:hlinkClr xmlns:ahyp="http://schemas.microsoft.com/office/drawing/2018/hyperlinkcolor" val="tx"/>
                    </a:ext>
                  </a:extLst>
                </a:hlinkClick>
              </a:rPr>
              <a:t> year,</a:t>
            </a:r>
            <a:r>
              <a:rPr lang="en-US" dirty="0">
                <a:solidFill>
                  <a:schemeClr val="tx1"/>
                </a:solidFill>
              </a:rPr>
              <a:t> or both. The term </a:t>
            </a:r>
            <a:r>
              <a:rPr lang="en-US" u="sng" dirty="0">
                <a:solidFill>
                  <a:schemeClr val="tx1"/>
                </a:solidFill>
                <a:hlinkClick r:id="rId2">
                  <a:extLst>
                    <a:ext uri="{A12FA001-AC4F-418D-AE19-62706E023703}">
                      <ahyp:hlinkClr xmlns:ahyp="http://schemas.microsoft.com/office/drawing/2018/hyperlinkcolor" val="tx"/>
                    </a:ext>
                  </a:extLst>
                </a:hlinkClick>
              </a:rPr>
              <a:t>“threats of force”</a:t>
            </a:r>
            <a:r>
              <a:rPr lang="en-US" dirty="0">
                <a:solidFill>
                  <a:schemeClr val="tx1"/>
                </a:solidFill>
              </a:rPr>
              <a:t>, as used in this subsection, means threats of bodily harm to the officer or</a:t>
            </a:r>
            <a:r>
              <a:rPr lang="en-US" u="sng" dirty="0">
                <a:solidFill>
                  <a:schemeClr val="tx1"/>
                </a:solidFill>
                <a:hlinkClick r:id="rId2">
                  <a:extLst>
                    <a:ext uri="{A12FA001-AC4F-418D-AE19-62706E023703}">
                      <ahyp:hlinkClr xmlns:ahyp="http://schemas.microsoft.com/office/drawing/2018/hyperlinkcolor" val="tx"/>
                    </a:ext>
                  </a:extLst>
                </a:hlinkClick>
              </a:rPr>
              <a:t> employee </a:t>
            </a:r>
            <a:r>
              <a:rPr lang="en-US" dirty="0">
                <a:solidFill>
                  <a:schemeClr val="tx1"/>
                </a:solidFill>
              </a:rPr>
              <a:t>of the</a:t>
            </a:r>
            <a:r>
              <a:rPr lang="en-US" u="sng" dirty="0">
                <a:solidFill>
                  <a:schemeClr val="tx1"/>
                </a:solidFill>
                <a:hlinkClick r:id="rId2">
                  <a:extLst>
                    <a:ext uri="{A12FA001-AC4F-418D-AE19-62706E023703}">
                      <ahyp:hlinkClr xmlns:ahyp="http://schemas.microsoft.com/office/drawing/2018/hyperlinkcolor" val="tx"/>
                    </a:ext>
                  </a:extLst>
                </a:hlinkClick>
              </a:rPr>
              <a:t> United States </a:t>
            </a:r>
            <a:r>
              <a:rPr lang="en-US" dirty="0">
                <a:solidFill>
                  <a:schemeClr val="tx1"/>
                </a:solidFill>
              </a:rPr>
              <a:t>or to a member of his</a:t>
            </a:r>
            <a:r>
              <a:rPr lang="en-US" u="sng" dirty="0">
                <a:solidFill>
                  <a:schemeClr val="tx1"/>
                </a:solidFill>
                <a:hlinkClick r:id="rId2">
                  <a:extLst>
                    <a:ext uri="{A12FA001-AC4F-418D-AE19-62706E023703}">
                      <ahyp:hlinkClr xmlns:ahyp="http://schemas.microsoft.com/office/drawing/2018/hyperlinkcolor" val="tx"/>
                    </a:ext>
                  </a:extLst>
                </a:hlinkClick>
              </a:rPr>
              <a:t> family.</a:t>
            </a:r>
            <a:endParaRPr lang="en-US" dirty="0">
              <a:solidFill>
                <a:schemeClr val="tx1"/>
              </a:solidFill>
            </a:endParaRPr>
          </a:p>
          <a:p>
            <a:r>
              <a:rPr lang="en-US" b="1" dirty="0">
                <a:solidFill>
                  <a:schemeClr val="tx1"/>
                </a:solidFill>
              </a:rPr>
              <a:t>(b)</a:t>
            </a:r>
            <a:r>
              <a:rPr lang="en-US" b="1" cap="small" dirty="0">
                <a:solidFill>
                  <a:schemeClr val="tx1"/>
                </a:solidFill>
              </a:rPr>
              <a:t>Forcible rescue of seized property: </a:t>
            </a:r>
            <a:r>
              <a:rPr lang="en-US" dirty="0">
                <a:solidFill>
                  <a:schemeClr val="tx1"/>
                </a:solidFill>
              </a:rPr>
              <a:t>Any </a:t>
            </a:r>
            <a:r>
              <a:rPr lang="en-US" u="sng" dirty="0">
                <a:solidFill>
                  <a:schemeClr val="tx1"/>
                </a:solidFill>
                <a:hlinkClick r:id="rId2">
                  <a:extLst>
                    <a:ext uri="{A12FA001-AC4F-418D-AE19-62706E023703}">
                      <ahyp:hlinkClr xmlns:ahyp="http://schemas.microsoft.com/office/drawing/2018/hyperlinkcolor" val="tx"/>
                    </a:ext>
                  </a:extLst>
                </a:hlinkClick>
              </a:rPr>
              <a:t>person</a:t>
            </a:r>
            <a:r>
              <a:rPr lang="en-US" dirty="0">
                <a:solidFill>
                  <a:schemeClr val="tx1"/>
                </a:solidFill>
              </a:rPr>
              <a:t> who forcibly rescues or causes to be rescued any</a:t>
            </a:r>
            <a:r>
              <a:rPr lang="en-US" u="sng" dirty="0">
                <a:solidFill>
                  <a:schemeClr val="tx1"/>
                </a:solidFill>
                <a:hlinkClick r:id="rId2">
                  <a:extLst>
                    <a:ext uri="{A12FA001-AC4F-418D-AE19-62706E023703}">
                      <ahyp:hlinkClr xmlns:ahyp="http://schemas.microsoft.com/office/drawing/2018/hyperlinkcolor" val="tx"/>
                    </a:ext>
                  </a:extLst>
                </a:hlinkClick>
              </a:rPr>
              <a:t> property </a:t>
            </a:r>
            <a:r>
              <a:rPr lang="en-US" dirty="0">
                <a:solidFill>
                  <a:schemeClr val="tx1"/>
                </a:solidFill>
              </a:rPr>
              <a:t>after it shall have been seized under this title, or shall attempt or endeavor so to do, shall, excepting in cases otherwise provided for, for every such offense, be fined not more than $500, or not more than double the value of the</a:t>
            </a:r>
            <a:r>
              <a:rPr lang="en-US" u="sng" dirty="0">
                <a:solidFill>
                  <a:schemeClr val="tx1"/>
                </a:solidFill>
                <a:hlinkClick r:id="rId2">
                  <a:extLst>
                    <a:ext uri="{A12FA001-AC4F-418D-AE19-62706E023703}">
                      <ahyp:hlinkClr xmlns:ahyp="http://schemas.microsoft.com/office/drawing/2018/hyperlinkcolor" val="tx"/>
                    </a:ext>
                  </a:extLst>
                </a:hlinkClick>
              </a:rPr>
              <a:t> property </a:t>
            </a:r>
            <a:r>
              <a:rPr lang="en-US" dirty="0">
                <a:solidFill>
                  <a:schemeClr val="tx1"/>
                </a:solidFill>
              </a:rPr>
              <a:t>so rescued, whichever is the greater, or be imprisoned not more than 2</a:t>
            </a:r>
            <a:r>
              <a:rPr lang="en-US" u="sng" dirty="0">
                <a:solidFill>
                  <a:schemeClr val="tx1"/>
                </a:solidFill>
                <a:hlinkClick r:id="rId2">
                  <a:extLst>
                    <a:ext uri="{A12FA001-AC4F-418D-AE19-62706E023703}">
                      <ahyp:hlinkClr xmlns:ahyp="http://schemas.microsoft.com/office/drawing/2018/hyperlinkcolor" val="tx"/>
                    </a:ext>
                  </a:extLst>
                </a:hlinkClick>
              </a:rPr>
              <a:t> years.</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499351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9030-8008-4974-9FE0-B42AFBBA3A46}"/>
              </a:ext>
            </a:extLst>
          </p:cNvPr>
          <p:cNvSpPr>
            <a:spLocks noGrp="1"/>
          </p:cNvSpPr>
          <p:nvPr>
            <p:ph type="title"/>
          </p:nvPr>
        </p:nvSpPr>
        <p:spPr/>
        <p:txBody>
          <a:bodyPr>
            <a:normAutofit fontScale="90000"/>
          </a:bodyPr>
          <a:lstStyle/>
          <a:p>
            <a:pPr algn="ctr"/>
            <a:r>
              <a:rPr lang="en-US" dirty="0"/>
              <a:t>26 USC §7212 - Attempts to Interfere With Administration of Internal Revenue Laws</a:t>
            </a:r>
            <a:br>
              <a:rPr lang="en-US" dirty="0"/>
            </a:br>
            <a:endParaRPr lang="en-US" dirty="0"/>
          </a:p>
        </p:txBody>
      </p:sp>
      <p:sp>
        <p:nvSpPr>
          <p:cNvPr id="3" name="Content Placeholder 2">
            <a:extLst>
              <a:ext uri="{FF2B5EF4-FFF2-40B4-BE49-F238E27FC236}">
                <a16:creationId xmlns:a16="http://schemas.microsoft.com/office/drawing/2014/main" id="{C21EA6CD-6B93-49ED-9A9C-54BF9ACA2F5F}"/>
              </a:ext>
            </a:extLst>
          </p:cNvPr>
          <p:cNvSpPr>
            <a:spLocks noGrp="1"/>
          </p:cNvSpPr>
          <p:nvPr>
            <p:ph idx="1"/>
          </p:nvPr>
        </p:nvSpPr>
        <p:spPr>
          <a:xfrm>
            <a:off x="677334" y="1828801"/>
            <a:ext cx="8596668" cy="4804012"/>
          </a:xfrm>
        </p:spPr>
        <p:txBody>
          <a:bodyPr>
            <a:normAutofit fontScale="85000" lnSpcReduction="20000"/>
          </a:bodyPr>
          <a:lstStyle/>
          <a:p>
            <a:r>
              <a:rPr lang="en-US" b="1" dirty="0"/>
              <a:t>IRM 9.1.3.3.13 (05-15-2008)</a:t>
            </a:r>
            <a:endParaRPr lang="en-US" dirty="0"/>
          </a:p>
          <a:p>
            <a:r>
              <a:rPr lang="en-US" dirty="0"/>
              <a:t>In general, 26 USC §7212 prohibits attempts to interfere with the administration of the Internal Revenue laws.</a:t>
            </a:r>
          </a:p>
          <a:p>
            <a:r>
              <a:rPr lang="en-US" dirty="0"/>
              <a:t>Title 26 USC §7212(a) establishes two general categories of prohibited conduct: (i) corruptly or forcibly endeavoring to impede any officer or employee from acting in an official capacity; and (ii) corruptly or forcibly obstructing or impeding (or endeavoring to obstruct or impede) the due administration of the Internal Revenue Code. The second category of conduct prohibited by 26 USC §7212(a) is described in what is known as the " omnibus clause." Title 26 USC §7212(b) prohibits the forcible rescue (or the attempt to forcibly rescue) property that has been seized under the Internal Revenue Code.</a:t>
            </a:r>
          </a:p>
          <a:p>
            <a:r>
              <a:rPr lang="en-US" dirty="0"/>
              <a:t>Pursuant to the statute, the two types of offenses established by 26 USC §7212(a) are punishable by a maximum fine of $5,000 or imprisonment of not more than 3 years, or both, except that if the offense is committed only by threats of force the punishment is a maximum fine of not more than $3,000 and imprisonment of not more than one year. The statute also provides that the offense established by 26 USC §7212(b) is punishable by a fine of not more than $500, or not more than double the value of the property rescued (whichever is greater), or imprisonment of not more than 2 years. However, the criminal fine provisions under 18 USC §3571 increase the maximum permissible fines for these offenses to not more than $250,000 for individuals and $500,000 for corporations. Alternatively, if any person derives pecuniary gain from the offense, or if the offense results in pecuniary loss to a person other than the defendant, the defendant may be fined not more than the greater of twice the gross gain or twice the gross loss.</a:t>
            </a:r>
          </a:p>
          <a:p>
            <a:endParaRPr lang="en-US" dirty="0"/>
          </a:p>
        </p:txBody>
      </p:sp>
    </p:spTree>
    <p:extLst>
      <p:ext uri="{BB962C8B-B14F-4D97-AF65-F5344CB8AC3E}">
        <p14:creationId xmlns:p14="http://schemas.microsoft.com/office/powerpoint/2010/main" val="2244300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B5AF-ABA8-4A0F-ABDE-7B8E1594BDBC}"/>
              </a:ext>
            </a:extLst>
          </p:cNvPr>
          <p:cNvSpPr>
            <a:spLocks noGrp="1"/>
          </p:cNvSpPr>
          <p:nvPr>
            <p:ph type="title"/>
          </p:nvPr>
        </p:nvSpPr>
        <p:spPr/>
        <p:txBody>
          <a:bodyPr>
            <a:normAutofit fontScale="90000"/>
          </a:bodyPr>
          <a:lstStyle/>
          <a:p>
            <a:pPr algn="ctr"/>
            <a:r>
              <a:rPr lang="en-US" dirty="0"/>
              <a:t>26 USC §7212 - Attempts to Interfere With Administration of Internal Revenue Laws</a:t>
            </a:r>
          </a:p>
        </p:txBody>
      </p:sp>
      <p:sp>
        <p:nvSpPr>
          <p:cNvPr id="3" name="Content Placeholder 2">
            <a:extLst>
              <a:ext uri="{FF2B5EF4-FFF2-40B4-BE49-F238E27FC236}">
                <a16:creationId xmlns:a16="http://schemas.microsoft.com/office/drawing/2014/main" id="{1D775B82-7BB1-40CA-92CA-2E33C6A3C2C5}"/>
              </a:ext>
            </a:extLst>
          </p:cNvPr>
          <p:cNvSpPr>
            <a:spLocks noGrp="1"/>
          </p:cNvSpPr>
          <p:nvPr>
            <p:ph idx="1"/>
          </p:nvPr>
        </p:nvSpPr>
        <p:spPr>
          <a:xfrm>
            <a:off x="677334" y="2160589"/>
            <a:ext cx="8596668" cy="4226563"/>
          </a:xfrm>
        </p:spPr>
        <p:txBody>
          <a:bodyPr>
            <a:normAutofit/>
          </a:bodyPr>
          <a:lstStyle/>
          <a:p>
            <a:r>
              <a:rPr lang="en-US" b="1" dirty="0"/>
              <a:t>IRM 9.1.3.3.13 (05-15-2008)</a:t>
            </a:r>
            <a:endParaRPr lang="en-US" dirty="0"/>
          </a:p>
          <a:p>
            <a:r>
              <a:rPr lang="en-US" dirty="0"/>
              <a:t>Prosecutions under the first clause of 26 USC §7212(a) typically involve acts or threats of force against an individual IRS employee acting in an official capacity. Such prosecutions do not require authorization from the Department of Justice, Tax Division, and are directly referred to the US Attorney’s Office (see Tax Division Directive No. 129; IRM 9.5.12).</a:t>
            </a:r>
          </a:p>
          <a:p>
            <a:r>
              <a:rPr lang="en-US" dirty="0"/>
              <a:t>However, the omnibus clause makes clear that force or the threat of force is not an element of the offense under 26 USC §7212(a). Rather, the statute may apply to an individual who "corruptly" endeavors to impede the administration of the tax laws. The term "corruptly " generally implies an intent to obtain an improper advantage, but there is no requirement that the evidence establish such an intent.</a:t>
            </a:r>
          </a:p>
          <a:p>
            <a:endParaRPr lang="en-US" dirty="0"/>
          </a:p>
        </p:txBody>
      </p:sp>
    </p:spTree>
    <p:extLst>
      <p:ext uri="{BB962C8B-B14F-4D97-AF65-F5344CB8AC3E}">
        <p14:creationId xmlns:p14="http://schemas.microsoft.com/office/powerpoint/2010/main" val="1476320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485C-EF49-4AEC-B3AA-C64C6DE2F0BE}"/>
              </a:ext>
            </a:extLst>
          </p:cNvPr>
          <p:cNvSpPr>
            <a:spLocks noGrp="1"/>
          </p:cNvSpPr>
          <p:nvPr>
            <p:ph type="title"/>
          </p:nvPr>
        </p:nvSpPr>
        <p:spPr/>
        <p:txBody>
          <a:bodyPr>
            <a:normAutofit fontScale="90000"/>
          </a:bodyPr>
          <a:lstStyle/>
          <a:p>
            <a:pPr algn="ctr"/>
            <a:r>
              <a:rPr lang="en-US" dirty="0"/>
              <a:t>26 USC §7212 - Attempts to Interfere With Administration of Internal Revenue Laws</a:t>
            </a:r>
          </a:p>
        </p:txBody>
      </p:sp>
      <p:sp>
        <p:nvSpPr>
          <p:cNvPr id="3" name="Content Placeholder 2">
            <a:extLst>
              <a:ext uri="{FF2B5EF4-FFF2-40B4-BE49-F238E27FC236}">
                <a16:creationId xmlns:a16="http://schemas.microsoft.com/office/drawing/2014/main" id="{0AEBEFD6-011D-493A-B952-BCAE22F77DE0}"/>
              </a:ext>
            </a:extLst>
          </p:cNvPr>
          <p:cNvSpPr>
            <a:spLocks noGrp="1"/>
          </p:cNvSpPr>
          <p:nvPr>
            <p:ph idx="1"/>
          </p:nvPr>
        </p:nvSpPr>
        <p:spPr/>
        <p:txBody>
          <a:bodyPr>
            <a:normAutofit fontScale="92500" lnSpcReduction="20000"/>
          </a:bodyPr>
          <a:lstStyle/>
          <a:p>
            <a:r>
              <a:rPr lang="en-US" b="1" dirty="0"/>
              <a:t>9.1.3.3.13 (05-15-2008)</a:t>
            </a:r>
          </a:p>
          <a:p>
            <a:r>
              <a:rPr lang="en-US" dirty="0"/>
              <a:t>Examples of conduct to which the omnibus clause may apply include, but are not limited to, providing false information, destroying evidence, attempting to influence a witness to give false testimony, and harassing an IRS employee. A 26 USC §7212(a) charge may also be authorized in appropriate circumstances to prosecute a person who, prior to any audit or investigation, engaged in large-scale obstructive conduct involving the tax liability of third parties. Examples include, but are not limited to, assisting in preparing or filing a large number of fraudulent returns or other tax forms, or engaging in other corrupt conduct designed to obstruct the IRS from carrying out its lawful functions.</a:t>
            </a:r>
          </a:p>
          <a:p>
            <a:r>
              <a:rPr lang="en-US" dirty="0"/>
              <a:t>In cases where the obstructive conduct is in furtherance of a preexisting criminal scheme, Tax Division Directive No. 129 (superseding Directive No. 77) authorizes prosecutors to charge 26 USC §7212(a) in addition to charging the underlying tax crime. Prosecutions under the omnibus provision of 26 USC §7212(a) require tax division authorization.</a:t>
            </a:r>
          </a:p>
          <a:p>
            <a:r>
              <a:rPr lang="en-US" dirty="0"/>
              <a:t>The statute of limitations for violations of 26 USC §7212(a) is 6 years.</a:t>
            </a:r>
          </a:p>
          <a:p>
            <a:endParaRPr lang="en-US" dirty="0"/>
          </a:p>
        </p:txBody>
      </p:sp>
    </p:spTree>
    <p:extLst>
      <p:ext uri="{BB962C8B-B14F-4D97-AF65-F5344CB8AC3E}">
        <p14:creationId xmlns:p14="http://schemas.microsoft.com/office/powerpoint/2010/main" val="502091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E275-AABF-4FF1-ABE5-6F8853A0FB4B}"/>
              </a:ext>
            </a:extLst>
          </p:cNvPr>
          <p:cNvSpPr>
            <a:spLocks noGrp="1"/>
          </p:cNvSpPr>
          <p:nvPr>
            <p:ph type="title"/>
          </p:nvPr>
        </p:nvSpPr>
        <p:spPr/>
        <p:txBody>
          <a:bodyPr>
            <a:normAutofit fontScale="90000"/>
          </a:bodyPr>
          <a:lstStyle/>
          <a:p>
            <a:pPr algn="ctr"/>
            <a:r>
              <a:rPr lang="en-US" dirty="0"/>
              <a:t>26 USC §7212(b) (Forcible Rescue) – Elements of the Offense</a:t>
            </a:r>
            <a:br>
              <a:rPr lang="en-US" dirty="0"/>
            </a:br>
            <a:endParaRPr lang="en-US" dirty="0"/>
          </a:p>
        </p:txBody>
      </p:sp>
      <p:sp>
        <p:nvSpPr>
          <p:cNvPr id="3" name="Content Placeholder 2">
            <a:extLst>
              <a:ext uri="{FF2B5EF4-FFF2-40B4-BE49-F238E27FC236}">
                <a16:creationId xmlns:a16="http://schemas.microsoft.com/office/drawing/2014/main" id="{58F57251-42EB-4274-9D44-89B71FA8F2EA}"/>
              </a:ext>
            </a:extLst>
          </p:cNvPr>
          <p:cNvSpPr>
            <a:spLocks noGrp="1"/>
          </p:cNvSpPr>
          <p:nvPr>
            <p:ph idx="1"/>
          </p:nvPr>
        </p:nvSpPr>
        <p:spPr>
          <a:xfrm>
            <a:off x="677334" y="1978925"/>
            <a:ext cx="8596668" cy="4326341"/>
          </a:xfrm>
        </p:spPr>
        <p:txBody>
          <a:bodyPr>
            <a:normAutofit fontScale="62500" lnSpcReduction="20000"/>
          </a:bodyPr>
          <a:lstStyle/>
          <a:p>
            <a:r>
              <a:rPr lang="en-US" b="1" dirty="0"/>
              <a:t>IRM 9.1.3.3.13.1 (05-15-2008)</a:t>
            </a:r>
            <a:endParaRPr lang="en-US" dirty="0"/>
          </a:p>
          <a:p>
            <a:r>
              <a:rPr lang="en-US" dirty="0"/>
              <a:t>The elements of the offense under 26 USC §7212(b) are:</a:t>
            </a:r>
          </a:p>
          <a:p>
            <a:pPr lvl="1"/>
            <a:r>
              <a:rPr lang="en-US" dirty="0"/>
              <a:t>property was legally seized under Title 26</a:t>
            </a:r>
          </a:p>
          <a:p>
            <a:pPr lvl="1"/>
            <a:r>
              <a:rPr lang="en-US" dirty="0"/>
              <a:t>the defendant knew the property had been seized</a:t>
            </a:r>
          </a:p>
          <a:p>
            <a:pPr lvl="1"/>
            <a:r>
              <a:rPr lang="en-US" dirty="0"/>
              <a:t>the defendant forcibly and willfully retook the property</a:t>
            </a:r>
          </a:p>
          <a:p>
            <a:r>
              <a:rPr lang="en-US" dirty="0"/>
              <a:t>To be "forcible" , the rescue of property need not entail physical violence. Threatening language or intimidating conduct may be sufficient. The term "threats of force" as used in this subsection includes threats of bodily harm to an officer or employee of the United States or to a member of his/her family. It has been held that a forcible rescue under 26 USC §7212(b) includes the use of force against property, such as the breaking of a bank window, the removal of the IRS seal on a safe deposit box, or the removal of the box and its contents from the bank.</a:t>
            </a:r>
          </a:p>
          <a:p>
            <a:r>
              <a:rPr lang="en-US" dirty="0"/>
              <a:t>A defendant may be charged under 26 USC §7212(b) for forcibly retaking property that the government seized from a third party. To support a conviction under 26 USC §7212(b), the property must have been seized by an official with authority under the tax code to make the seizure. Disputes concerning other aspects of the legality of the seizure do not constitute a defense to the crime. Thus, it is no defense that the person retaking the property claims to be the real owner and that the property was seized by mistake.</a:t>
            </a:r>
          </a:p>
          <a:p>
            <a:r>
              <a:rPr lang="en-US" b="1" dirty="0"/>
              <a:t>Note:</a:t>
            </a:r>
          </a:p>
          <a:p>
            <a:r>
              <a:rPr lang="en-US" dirty="0"/>
              <a:t>Title 18 USC §2233 also prohibits the forcible rescue of property and gives the IRS concurrent jurisdiction with the Federal Bureau of Investigation (FBI) over such crimes. Current practice dictates that determination of whether an alleged forcible rescue is to be investigated by CI or the FBI depends on whether the property was taken before or after it was adjudicated government property. The elements of 18 USC §2233 are provided below, in the section describing Title 18 statutes.</a:t>
            </a:r>
          </a:p>
          <a:p>
            <a:endParaRPr lang="en-US" dirty="0"/>
          </a:p>
        </p:txBody>
      </p:sp>
    </p:spTree>
    <p:extLst>
      <p:ext uri="{BB962C8B-B14F-4D97-AF65-F5344CB8AC3E}">
        <p14:creationId xmlns:p14="http://schemas.microsoft.com/office/powerpoint/2010/main" val="111685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919C-94DA-4014-AC25-FA68FB423037}"/>
              </a:ext>
            </a:extLst>
          </p:cNvPr>
          <p:cNvSpPr>
            <a:spLocks noGrp="1"/>
          </p:cNvSpPr>
          <p:nvPr>
            <p:ph type="title"/>
          </p:nvPr>
        </p:nvSpPr>
        <p:spPr>
          <a:xfrm>
            <a:off x="593444" y="86406"/>
            <a:ext cx="8596668" cy="1320800"/>
          </a:xfrm>
        </p:spPr>
        <p:txBody>
          <a:bodyPr/>
          <a:lstStyle/>
          <a:p>
            <a:pPr algn="ctr"/>
            <a:r>
              <a:rPr lang="en-US" dirty="0"/>
              <a:t>Assessment of Penalties</a:t>
            </a:r>
            <a:br>
              <a:rPr lang="en-US" dirty="0"/>
            </a:br>
            <a:r>
              <a:rPr lang="en-US" dirty="0"/>
              <a:t>FY 2017</a:t>
            </a:r>
          </a:p>
        </p:txBody>
      </p:sp>
      <p:sp>
        <p:nvSpPr>
          <p:cNvPr id="3" name="Content Placeholder 2">
            <a:extLst>
              <a:ext uri="{FF2B5EF4-FFF2-40B4-BE49-F238E27FC236}">
                <a16:creationId xmlns:a16="http://schemas.microsoft.com/office/drawing/2014/main" id="{6778705F-5C38-42FA-8F3E-98009F47CD61}"/>
              </a:ext>
            </a:extLst>
          </p:cNvPr>
          <p:cNvSpPr>
            <a:spLocks noGrp="1"/>
          </p:cNvSpPr>
          <p:nvPr>
            <p:ph idx="1"/>
          </p:nvPr>
        </p:nvSpPr>
        <p:spPr>
          <a:xfrm>
            <a:off x="430947" y="2177367"/>
            <a:ext cx="8596668" cy="3880773"/>
          </a:xfrm>
        </p:spPr>
        <p:txBody>
          <a:bodyPr/>
          <a:lstStyle/>
          <a:p>
            <a:r>
              <a:rPr lang="en-US" dirty="0"/>
              <a:t>Civil Penalties Assessed and Abated for FY 2017</a:t>
            </a:r>
          </a:p>
          <a:p>
            <a:endParaRPr lang="en-US" dirty="0"/>
          </a:p>
        </p:txBody>
      </p:sp>
      <p:graphicFrame>
        <p:nvGraphicFramePr>
          <p:cNvPr id="4" name="Table 3">
            <a:extLst>
              <a:ext uri="{FF2B5EF4-FFF2-40B4-BE49-F238E27FC236}">
                <a16:creationId xmlns:a16="http://schemas.microsoft.com/office/drawing/2014/main" id="{7D677377-FC0C-4815-A531-1A6D6C583301}"/>
              </a:ext>
            </a:extLst>
          </p:cNvPr>
          <p:cNvGraphicFramePr>
            <a:graphicFrameLocks noGrp="1"/>
          </p:cNvGraphicFramePr>
          <p:nvPr>
            <p:extLst>
              <p:ext uri="{D42A27DB-BD31-4B8C-83A1-F6EECF244321}">
                <p14:modId xmlns:p14="http://schemas.microsoft.com/office/powerpoint/2010/main" val="1824880001"/>
              </p:ext>
            </p:extLst>
          </p:nvPr>
        </p:nvGraphicFramePr>
        <p:xfrm>
          <a:off x="665281" y="2074987"/>
          <a:ext cx="8128000" cy="3876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3619125"/>
                    </a:ext>
                  </a:extLst>
                </a:gridCol>
                <a:gridCol w="1625600">
                  <a:extLst>
                    <a:ext uri="{9D8B030D-6E8A-4147-A177-3AD203B41FA5}">
                      <a16:colId xmlns:a16="http://schemas.microsoft.com/office/drawing/2014/main" val="668660021"/>
                    </a:ext>
                  </a:extLst>
                </a:gridCol>
                <a:gridCol w="1625600">
                  <a:extLst>
                    <a:ext uri="{9D8B030D-6E8A-4147-A177-3AD203B41FA5}">
                      <a16:colId xmlns:a16="http://schemas.microsoft.com/office/drawing/2014/main" val="3285086136"/>
                    </a:ext>
                  </a:extLst>
                </a:gridCol>
                <a:gridCol w="1625600">
                  <a:extLst>
                    <a:ext uri="{9D8B030D-6E8A-4147-A177-3AD203B41FA5}">
                      <a16:colId xmlns:a16="http://schemas.microsoft.com/office/drawing/2014/main" val="3978164479"/>
                    </a:ext>
                  </a:extLst>
                </a:gridCol>
                <a:gridCol w="1625600">
                  <a:extLst>
                    <a:ext uri="{9D8B030D-6E8A-4147-A177-3AD203B41FA5}">
                      <a16:colId xmlns:a16="http://schemas.microsoft.com/office/drawing/2014/main" val="3445902830"/>
                    </a:ext>
                  </a:extLst>
                </a:gridCol>
              </a:tblGrid>
              <a:tr h="370840">
                <a:tc>
                  <a:txBody>
                    <a:bodyPr/>
                    <a:lstStyle/>
                    <a:p>
                      <a:r>
                        <a:rPr lang="en-US" dirty="0"/>
                        <a:t>Type of Penalty</a:t>
                      </a:r>
                    </a:p>
                  </a:txBody>
                  <a:tcPr/>
                </a:tc>
                <a:tc>
                  <a:txBody>
                    <a:bodyPr/>
                    <a:lstStyle/>
                    <a:p>
                      <a:r>
                        <a:rPr lang="en-US" dirty="0"/>
                        <a:t>Penalties </a:t>
                      </a:r>
                    </a:p>
                    <a:p>
                      <a:r>
                        <a:rPr lang="en-US" dirty="0"/>
                        <a:t>Assessed</a:t>
                      </a:r>
                    </a:p>
                  </a:txBody>
                  <a:tcPr/>
                </a:tc>
                <a:tc>
                  <a:txBody>
                    <a:bodyPr/>
                    <a:lstStyle/>
                    <a:p>
                      <a:r>
                        <a:rPr lang="en-US" dirty="0"/>
                        <a:t>$ amount in thousands</a:t>
                      </a:r>
                    </a:p>
                  </a:txBody>
                  <a:tcPr/>
                </a:tc>
                <a:tc>
                  <a:txBody>
                    <a:bodyPr/>
                    <a:lstStyle/>
                    <a:p>
                      <a:r>
                        <a:rPr lang="en-US" dirty="0"/>
                        <a:t>Penalties Abated</a:t>
                      </a:r>
                    </a:p>
                  </a:txBody>
                  <a:tcPr/>
                </a:tc>
                <a:tc>
                  <a:txBody>
                    <a:bodyPr/>
                    <a:lstStyle/>
                    <a:p>
                      <a:r>
                        <a:rPr lang="en-US" dirty="0"/>
                        <a:t>$ amount in thousands</a:t>
                      </a:r>
                    </a:p>
                  </a:txBody>
                  <a:tcPr/>
                </a:tc>
                <a:extLst>
                  <a:ext uri="{0D108BD9-81ED-4DB2-BD59-A6C34878D82A}">
                    <a16:rowId xmlns:a16="http://schemas.microsoft.com/office/drawing/2014/main" val="3964062855"/>
                  </a:ext>
                </a:extLst>
              </a:tr>
              <a:tr h="370840">
                <a:tc>
                  <a:txBody>
                    <a:bodyPr/>
                    <a:lstStyle/>
                    <a:p>
                      <a:r>
                        <a:rPr lang="en-US" dirty="0"/>
                        <a:t>Civil Penalties</a:t>
                      </a:r>
                    </a:p>
                  </a:txBody>
                  <a:tcPr/>
                </a:tc>
                <a:tc>
                  <a:txBody>
                    <a:bodyPr/>
                    <a:lstStyle/>
                    <a:p>
                      <a:r>
                        <a:rPr lang="en-US" dirty="0"/>
                        <a:t>38,872,235</a:t>
                      </a:r>
                    </a:p>
                  </a:txBody>
                  <a:tcPr/>
                </a:tc>
                <a:tc>
                  <a:txBody>
                    <a:bodyPr/>
                    <a:lstStyle/>
                    <a:p>
                      <a:r>
                        <a:rPr lang="en-US" dirty="0"/>
                        <a:t>26,515,093</a:t>
                      </a:r>
                    </a:p>
                  </a:txBody>
                  <a:tcPr/>
                </a:tc>
                <a:tc>
                  <a:txBody>
                    <a:bodyPr/>
                    <a:lstStyle/>
                    <a:p>
                      <a:r>
                        <a:rPr lang="en-US" dirty="0"/>
                        <a:t>4,307,346</a:t>
                      </a:r>
                    </a:p>
                  </a:txBody>
                  <a:tcPr/>
                </a:tc>
                <a:tc>
                  <a:txBody>
                    <a:bodyPr/>
                    <a:lstStyle/>
                    <a:p>
                      <a:r>
                        <a:rPr lang="en-US" dirty="0"/>
                        <a:t>12,574,391</a:t>
                      </a:r>
                    </a:p>
                  </a:txBody>
                  <a:tcPr/>
                </a:tc>
                <a:extLst>
                  <a:ext uri="{0D108BD9-81ED-4DB2-BD59-A6C34878D82A}">
                    <a16:rowId xmlns:a16="http://schemas.microsoft.com/office/drawing/2014/main" val="4086633160"/>
                  </a:ext>
                </a:extLst>
              </a:tr>
              <a:tr h="370840">
                <a:tc>
                  <a:txBody>
                    <a:bodyPr/>
                    <a:lstStyle/>
                    <a:p>
                      <a:r>
                        <a:rPr lang="en-US" dirty="0"/>
                        <a:t>Accuracy</a:t>
                      </a:r>
                    </a:p>
                  </a:txBody>
                  <a:tcPr/>
                </a:tc>
                <a:tc>
                  <a:txBody>
                    <a:bodyPr/>
                    <a:lstStyle/>
                    <a:p>
                      <a:r>
                        <a:rPr lang="en-US" dirty="0"/>
                        <a:t>557,147</a:t>
                      </a:r>
                    </a:p>
                  </a:txBody>
                  <a:tcPr/>
                </a:tc>
                <a:tc>
                  <a:txBody>
                    <a:bodyPr/>
                    <a:lstStyle/>
                    <a:p>
                      <a:r>
                        <a:rPr lang="en-US" dirty="0"/>
                        <a:t>1,078,288</a:t>
                      </a:r>
                    </a:p>
                  </a:txBody>
                  <a:tcPr/>
                </a:tc>
                <a:tc>
                  <a:txBody>
                    <a:bodyPr/>
                    <a:lstStyle/>
                    <a:p>
                      <a:r>
                        <a:rPr lang="en-US" dirty="0"/>
                        <a:t>45,314</a:t>
                      </a:r>
                    </a:p>
                  </a:txBody>
                  <a:tcPr/>
                </a:tc>
                <a:tc>
                  <a:txBody>
                    <a:bodyPr/>
                    <a:lstStyle/>
                    <a:p>
                      <a:r>
                        <a:rPr lang="en-US" dirty="0"/>
                        <a:t>208,849</a:t>
                      </a:r>
                    </a:p>
                  </a:txBody>
                  <a:tcPr/>
                </a:tc>
                <a:extLst>
                  <a:ext uri="{0D108BD9-81ED-4DB2-BD59-A6C34878D82A}">
                    <a16:rowId xmlns:a16="http://schemas.microsoft.com/office/drawing/2014/main" val="2593040648"/>
                  </a:ext>
                </a:extLst>
              </a:tr>
              <a:tr h="370840">
                <a:tc>
                  <a:txBody>
                    <a:bodyPr/>
                    <a:lstStyle/>
                    <a:p>
                      <a:r>
                        <a:rPr lang="en-US" dirty="0"/>
                        <a:t>Bad Check</a:t>
                      </a:r>
                    </a:p>
                  </a:txBody>
                  <a:tcPr/>
                </a:tc>
                <a:tc>
                  <a:txBody>
                    <a:bodyPr/>
                    <a:lstStyle/>
                    <a:p>
                      <a:r>
                        <a:rPr lang="en-US" dirty="0"/>
                        <a:t>655,971</a:t>
                      </a:r>
                    </a:p>
                  </a:txBody>
                  <a:tcPr/>
                </a:tc>
                <a:tc>
                  <a:txBody>
                    <a:bodyPr/>
                    <a:lstStyle/>
                    <a:p>
                      <a:r>
                        <a:rPr lang="en-US" dirty="0"/>
                        <a:t>60,375</a:t>
                      </a:r>
                    </a:p>
                  </a:txBody>
                  <a:tcPr/>
                </a:tc>
                <a:tc>
                  <a:txBody>
                    <a:bodyPr/>
                    <a:lstStyle/>
                    <a:p>
                      <a:r>
                        <a:rPr lang="en-US" dirty="0"/>
                        <a:t>11,024</a:t>
                      </a:r>
                    </a:p>
                  </a:txBody>
                  <a:tcPr/>
                </a:tc>
                <a:tc>
                  <a:txBody>
                    <a:bodyPr/>
                    <a:lstStyle/>
                    <a:p>
                      <a:r>
                        <a:rPr lang="en-US" dirty="0"/>
                        <a:t>18,160</a:t>
                      </a:r>
                    </a:p>
                  </a:txBody>
                  <a:tcPr/>
                </a:tc>
                <a:extLst>
                  <a:ext uri="{0D108BD9-81ED-4DB2-BD59-A6C34878D82A}">
                    <a16:rowId xmlns:a16="http://schemas.microsoft.com/office/drawing/2014/main" val="1666175013"/>
                  </a:ext>
                </a:extLst>
              </a:tr>
              <a:tr h="370840">
                <a:tc>
                  <a:txBody>
                    <a:bodyPr/>
                    <a:lstStyle/>
                    <a:p>
                      <a:r>
                        <a:rPr lang="en-US" dirty="0"/>
                        <a:t>Delinquency</a:t>
                      </a:r>
                    </a:p>
                  </a:txBody>
                  <a:tcPr/>
                </a:tc>
                <a:tc>
                  <a:txBody>
                    <a:bodyPr/>
                    <a:lstStyle/>
                    <a:p>
                      <a:r>
                        <a:rPr lang="en-US" dirty="0"/>
                        <a:t>2,549,262</a:t>
                      </a:r>
                    </a:p>
                  </a:txBody>
                  <a:tcPr/>
                </a:tc>
                <a:tc>
                  <a:txBody>
                    <a:bodyPr/>
                    <a:lstStyle/>
                    <a:p>
                      <a:r>
                        <a:rPr lang="en-US" dirty="0"/>
                        <a:t>3,045,682</a:t>
                      </a:r>
                    </a:p>
                  </a:txBody>
                  <a:tcPr/>
                </a:tc>
                <a:tc>
                  <a:txBody>
                    <a:bodyPr/>
                    <a:lstStyle/>
                    <a:p>
                      <a:r>
                        <a:rPr lang="en-US" dirty="0"/>
                        <a:t>434,315</a:t>
                      </a:r>
                    </a:p>
                  </a:txBody>
                  <a:tcPr/>
                </a:tc>
                <a:tc>
                  <a:txBody>
                    <a:bodyPr/>
                    <a:lstStyle/>
                    <a:p>
                      <a:r>
                        <a:rPr lang="en-US" dirty="0"/>
                        <a:t>1,376,371</a:t>
                      </a:r>
                    </a:p>
                  </a:txBody>
                  <a:tcPr/>
                </a:tc>
                <a:extLst>
                  <a:ext uri="{0D108BD9-81ED-4DB2-BD59-A6C34878D82A}">
                    <a16:rowId xmlns:a16="http://schemas.microsoft.com/office/drawing/2014/main" val="3311729058"/>
                  </a:ext>
                </a:extLst>
              </a:tr>
              <a:tr h="370840">
                <a:tc>
                  <a:txBody>
                    <a:bodyPr/>
                    <a:lstStyle/>
                    <a:p>
                      <a:r>
                        <a:rPr lang="en-US" dirty="0"/>
                        <a:t>Estimated Tax</a:t>
                      </a:r>
                    </a:p>
                  </a:txBody>
                  <a:tcPr/>
                </a:tc>
                <a:tc>
                  <a:txBody>
                    <a:bodyPr/>
                    <a:lstStyle/>
                    <a:p>
                      <a:r>
                        <a:rPr lang="en-US" dirty="0"/>
                        <a:t>9,803,675</a:t>
                      </a:r>
                    </a:p>
                  </a:txBody>
                  <a:tcPr/>
                </a:tc>
                <a:tc>
                  <a:txBody>
                    <a:bodyPr/>
                    <a:lstStyle/>
                    <a:p>
                      <a:r>
                        <a:rPr lang="en-US" dirty="0"/>
                        <a:t>1,534,350</a:t>
                      </a:r>
                    </a:p>
                  </a:txBody>
                  <a:tcPr/>
                </a:tc>
                <a:tc>
                  <a:txBody>
                    <a:bodyPr/>
                    <a:lstStyle/>
                    <a:p>
                      <a:r>
                        <a:rPr lang="en-US" dirty="0"/>
                        <a:t>142,632</a:t>
                      </a:r>
                    </a:p>
                  </a:txBody>
                  <a:tcPr/>
                </a:tc>
                <a:tc>
                  <a:txBody>
                    <a:bodyPr/>
                    <a:lstStyle/>
                    <a:p>
                      <a:r>
                        <a:rPr lang="en-US" dirty="0"/>
                        <a:t>1,154,507</a:t>
                      </a:r>
                    </a:p>
                  </a:txBody>
                  <a:tcPr/>
                </a:tc>
                <a:extLst>
                  <a:ext uri="{0D108BD9-81ED-4DB2-BD59-A6C34878D82A}">
                    <a16:rowId xmlns:a16="http://schemas.microsoft.com/office/drawing/2014/main" val="4257614527"/>
                  </a:ext>
                </a:extLst>
              </a:tr>
              <a:tr h="370840">
                <a:tc>
                  <a:txBody>
                    <a:bodyPr/>
                    <a:lstStyle/>
                    <a:p>
                      <a:r>
                        <a:rPr lang="en-US" dirty="0"/>
                        <a:t>Failure to Pay</a:t>
                      </a:r>
                    </a:p>
                  </a:txBody>
                  <a:tcPr/>
                </a:tc>
                <a:tc>
                  <a:txBody>
                    <a:bodyPr/>
                    <a:lstStyle/>
                    <a:p>
                      <a:r>
                        <a:rPr lang="en-US" dirty="0"/>
                        <a:t>17,624,080</a:t>
                      </a:r>
                    </a:p>
                  </a:txBody>
                  <a:tcPr/>
                </a:tc>
                <a:tc>
                  <a:txBody>
                    <a:bodyPr/>
                    <a:lstStyle/>
                    <a:p>
                      <a:r>
                        <a:rPr lang="en-US" dirty="0"/>
                        <a:t>5,080,546</a:t>
                      </a:r>
                    </a:p>
                  </a:txBody>
                  <a:tcPr/>
                </a:tc>
                <a:tc>
                  <a:txBody>
                    <a:bodyPr/>
                    <a:lstStyle/>
                    <a:p>
                      <a:r>
                        <a:rPr lang="en-US" dirty="0"/>
                        <a:t>2,224,582</a:t>
                      </a:r>
                    </a:p>
                  </a:txBody>
                  <a:tcPr/>
                </a:tc>
                <a:tc>
                  <a:txBody>
                    <a:bodyPr/>
                    <a:lstStyle/>
                    <a:p>
                      <a:r>
                        <a:rPr lang="en-US" dirty="0"/>
                        <a:t>1,154,507</a:t>
                      </a:r>
                    </a:p>
                  </a:txBody>
                  <a:tcPr/>
                </a:tc>
                <a:extLst>
                  <a:ext uri="{0D108BD9-81ED-4DB2-BD59-A6C34878D82A}">
                    <a16:rowId xmlns:a16="http://schemas.microsoft.com/office/drawing/2014/main" val="721034114"/>
                  </a:ext>
                </a:extLst>
              </a:tr>
              <a:tr h="370840">
                <a:tc>
                  <a:txBody>
                    <a:bodyPr/>
                    <a:lstStyle/>
                    <a:p>
                      <a:r>
                        <a:rPr lang="en-US" dirty="0"/>
                        <a:t>Fraud</a:t>
                      </a:r>
                    </a:p>
                  </a:txBody>
                  <a:tcPr/>
                </a:tc>
                <a:tc>
                  <a:txBody>
                    <a:bodyPr/>
                    <a:lstStyle/>
                    <a:p>
                      <a:r>
                        <a:rPr lang="en-US" dirty="0"/>
                        <a:t>2,533</a:t>
                      </a:r>
                    </a:p>
                  </a:txBody>
                  <a:tcPr/>
                </a:tc>
                <a:tc>
                  <a:txBody>
                    <a:bodyPr/>
                    <a:lstStyle/>
                    <a:p>
                      <a:r>
                        <a:rPr lang="en-US" dirty="0"/>
                        <a:t>156,950</a:t>
                      </a:r>
                    </a:p>
                  </a:txBody>
                  <a:tcPr/>
                </a:tc>
                <a:tc>
                  <a:txBody>
                    <a:bodyPr/>
                    <a:lstStyle/>
                    <a:p>
                      <a:r>
                        <a:rPr lang="en-US" dirty="0"/>
                        <a:t>171</a:t>
                      </a:r>
                    </a:p>
                  </a:txBody>
                  <a:tcPr/>
                </a:tc>
                <a:tc>
                  <a:txBody>
                    <a:bodyPr/>
                    <a:lstStyle/>
                    <a:p>
                      <a:r>
                        <a:rPr lang="en-US" dirty="0"/>
                        <a:t>10,866</a:t>
                      </a:r>
                    </a:p>
                  </a:txBody>
                  <a:tcPr/>
                </a:tc>
                <a:extLst>
                  <a:ext uri="{0D108BD9-81ED-4DB2-BD59-A6C34878D82A}">
                    <a16:rowId xmlns:a16="http://schemas.microsoft.com/office/drawing/2014/main" val="4058460918"/>
                  </a:ext>
                </a:extLst>
              </a:tr>
              <a:tr h="370840">
                <a:tc>
                  <a:txBody>
                    <a:bodyPr/>
                    <a:lstStyle/>
                    <a:p>
                      <a:r>
                        <a:rPr lang="en-US" dirty="0"/>
                        <a:t>Other</a:t>
                      </a:r>
                    </a:p>
                  </a:txBody>
                  <a:tcPr/>
                </a:tc>
                <a:tc>
                  <a:txBody>
                    <a:bodyPr/>
                    <a:lstStyle/>
                    <a:p>
                      <a:r>
                        <a:rPr lang="en-US" dirty="0"/>
                        <a:t>25,124</a:t>
                      </a:r>
                    </a:p>
                  </a:txBody>
                  <a:tcPr/>
                </a:tc>
                <a:tc>
                  <a:txBody>
                    <a:bodyPr/>
                    <a:lstStyle/>
                    <a:p>
                      <a:r>
                        <a:rPr lang="en-US" dirty="0"/>
                        <a:t>57,489</a:t>
                      </a:r>
                    </a:p>
                  </a:txBody>
                  <a:tcPr/>
                </a:tc>
                <a:tc>
                  <a:txBody>
                    <a:bodyPr/>
                    <a:lstStyle/>
                    <a:p>
                      <a:r>
                        <a:rPr lang="en-US" dirty="0"/>
                        <a:t>3,204</a:t>
                      </a:r>
                    </a:p>
                  </a:txBody>
                  <a:tcPr/>
                </a:tc>
                <a:tc>
                  <a:txBody>
                    <a:bodyPr/>
                    <a:lstStyle/>
                    <a:p>
                      <a:r>
                        <a:rPr lang="en-US" dirty="0"/>
                        <a:t>15,817</a:t>
                      </a:r>
                    </a:p>
                  </a:txBody>
                  <a:tcPr/>
                </a:tc>
                <a:extLst>
                  <a:ext uri="{0D108BD9-81ED-4DB2-BD59-A6C34878D82A}">
                    <a16:rowId xmlns:a16="http://schemas.microsoft.com/office/drawing/2014/main" val="1850407704"/>
                  </a:ext>
                </a:extLst>
              </a:tr>
            </a:tbl>
          </a:graphicData>
        </a:graphic>
      </p:graphicFrame>
    </p:spTree>
    <p:extLst>
      <p:ext uri="{BB962C8B-B14F-4D97-AF65-F5344CB8AC3E}">
        <p14:creationId xmlns:p14="http://schemas.microsoft.com/office/powerpoint/2010/main" val="3101505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053F-E780-4831-BED1-B149815A7F62}"/>
              </a:ext>
            </a:extLst>
          </p:cNvPr>
          <p:cNvSpPr>
            <a:spLocks noGrp="1"/>
          </p:cNvSpPr>
          <p:nvPr>
            <p:ph type="title"/>
          </p:nvPr>
        </p:nvSpPr>
        <p:spPr/>
        <p:txBody>
          <a:bodyPr>
            <a:normAutofit fontScale="90000"/>
          </a:bodyPr>
          <a:lstStyle/>
          <a:p>
            <a:pPr algn="ctr"/>
            <a:r>
              <a:rPr lang="en-US" dirty="0"/>
              <a:t>18 U.S. Code § 1001.Statements or entries generally</a:t>
            </a:r>
            <a:br>
              <a:rPr lang="en-US" dirty="0"/>
            </a:br>
            <a:endParaRPr lang="en-US" dirty="0"/>
          </a:p>
        </p:txBody>
      </p:sp>
      <p:sp>
        <p:nvSpPr>
          <p:cNvPr id="3" name="Content Placeholder 2">
            <a:extLst>
              <a:ext uri="{FF2B5EF4-FFF2-40B4-BE49-F238E27FC236}">
                <a16:creationId xmlns:a16="http://schemas.microsoft.com/office/drawing/2014/main" id="{BE8A56F8-7A70-42FB-B4A8-C2A6D41814DD}"/>
              </a:ext>
            </a:extLst>
          </p:cNvPr>
          <p:cNvSpPr>
            <a:spLocks noGrp="1"/>
          </p:cNvSpPr>
          <p:nvPr>
            <p:ph idx="1"/>
          </p:nvPr>
        </p:nvSpPr>
        <p:spPr/>
        <p:txBody>
          <a:bodyPr/>
          <a:lstStyle/>
          <a:p>
            <a:r>
              <a:rPr lang="en-US" dirty="0"/>
              <a:t>What do Martha Stewart, General Michael Flynn, and George Papadopoulos have in common? They were each charged, under Title 18, United States Code, Section 1001, with lying to federal government agents. Ms. Stewart was convicted of intentionally misleading SEC and FBI officials who questioned her about insider trading. Flynn and Papadopoulos pled guilty to deceiving FBI Special Agents assigned to Special Counsel Robert Mueller's Russia Gate investigation.  Here are three criminal defendants from widely divergent backgrounds. Yet all of them were ensnared by Section 1001, a perennial favorite of federal prosecutors.</a:t>
            </a:r>
          </a:p>
        </p:txBody>
      </p:sp>
    </p:spTree>
    <p:extLst>
      <p:ext uri="{BB962C8B-B14F-4D97-AF65-F5344CB8AC3E}">
        <p14:creationId xmlns:p14="http://schemas.microsoft.com/office/powerpoint/2010/main" val="1430226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C129-DEE0-4236-AC3B-FEAD5F740CD3}"/>
              </a:ext>
            </a:extLst>
          </p:cNvPr>
          <p:cNvSpPr>
            <a:spLocks noGrp="1"/>
          </p:cNvSpPr>
          <p:nvPr>
            <p:ph type="title"/>
          </p:nvPr>
        </p:nvSpPr>
        <p:spPr/>
        <p:txBody>
          <a:bodyPr>
            <a:normAutofit fontScale="90000"/>
          </a:bodyPr>
          <a:lstStyle/>
          <a:p>
            <a:pPr algn="ctr"/>
            <a:r>
              <a:rPr lang="en-US" dirty="0"/>
              <a:t>18 U.S. Code § 1001.Statements or entries generally</a:t>
            </a:r>
            <a:br>
              <a:rPr lang="en-US" dirty="0"/>
            </a:br>
            <a:endParaRPr lang="en-US" dirty="0"/>
          </a:p>
        </p:txBody>
      </p:sp>
      <p:sp>
        <p:nvSpPr>
          <p:cNvPr id="3" name="Content Placeholder 2">
            <a:extLst>
              <a:ext uri="{FF2B5EF4-FFF2-40B4-BE49-F238E27FC236}">
                <a16:creationId xmlns:a16="http://schemas.microsoft.com/office/drawing/2014/main" id="{1D907728-E7CE-42FD-8F40-8C8F3F619213}"/>
              </a:ext>
            </a:extLst>
          </p:cNvPr>
          <p:cNvSpPr>
            <a:spLocks noGrp="1"/>
          </p:cNvSpPr>
          <p:nvPr>
            <p:ph idx="1"/>
          </p:nvPr>
        </p:nvSpPr>
        <p:spPr>
          <a:xfrm>
            <a:off x="677334" y="2160589"/>
            <a:ext cx="8596668" cy="4212915"/>
          </a:xfrm>
        </p:spPr>
        <p:txBody>
          <a:bodyPr>
            <a:normAutofit fontScale="70000" lnSpcReduction="20000"/>
          </a:bodyPr>
          <a:lstStyle/>
          <a:p>
            <a:r>
              <a:rPr lang="en-US" b="1" dirty="0">
                <a:solidFill>
                  <a:schemeClr val="tx1"/>
                </a:solidFill>
              </a:rPr>
              <a:t>(a)</a:t>
            </a:r>
            <a:r>
              <a:rPr lang="en-US" dirty="0">
                <a:solidFill>
                  <a:schemeClr val="tx1"/>
                </a:solidFill>
              </a:rPr>
              <a:t>Except as otherwise provided in this section, whoever, in any matter within the jurisdiction of the executive, legislative, or judicial branch of the Government of the </a:t>
            </a:r>
            <a:r>
              <a:rPr lang="en-US" u="sng" dirty="0">
                <a:solidFill>
                  <a:schemeClr val="tx1"/>
                </a:solidFill>
                <a:hlinkClick r:id="rId2">
                  <a:extLst>
                    <a:ext uri="{A12FA001-AC4F-418D-AE19-62706E023703}">
                      <ahyp:hlinkClr xmlns:ahyp="http://schemas.microsoft.com/office/drawing/2018/hyperlinkcolor" val="tx"/>
                    </a:ext>
                  </a:extLst>
                </a:hlinkClick>
              </a:rPr>
              <a:t>United States</a:t>
            </a:r>
            <a:r>
              <a:rPr lang="en-US" dirty="0">
                <a:solidFill>
                  <a:schemeClr val="tx1"/>
                </a:solidFill>
              </a:rPr>
              <a:t>, knowingly and willfully—</a:t>
            </a:r>
          </a:p>
          <a:p>
            <a:pPr lvl="1"/>
            <a:r>
              <a:rPr lang="en-US" b="1" dirty="0">
                <a:solidFill>
                  <a:schemeClr val="tx1"/>
                </a:solidFill>
              </a:rPr>
              <a:t>(1)</a:t>
            </a:r>
            <a:r>
              <a:rPr lang="en-US" dirty="0">
                <a:solidFill>
                  <a:schemeClr val="tx1"/>
                </a:solidFill>
              </a:rPr>
              <a:t>falsifies, conceals, or covers up by any trick, scheme, or device a material fact;</a:t>
            </a:r>
          </a:p>
          <a:p>
            <a:pPr lvl="1"/>
            <a:r>
              <a:rPr lang="en-US" b="1" dirty="0">
                <a:solidFill>
                  <a:schemeClr val="tx1"/>
                </a:solidFill>
              </a:rPr>
              <a:t>(2)</a:t>
            </a:r>
            <a:r>
              <a:rPr lang="en-US" dirty="0">
                <a:solidFill>
                  <a:schemeClr val="tx1"/>
                </a:solidFill>
              </a:rPr>
              <a:t>makes any materially false, fictitious, or fraudulent </a:t>
            </a:r>
            <a:r>
              <a:rPr lang="en-US" u="sng" dirty="0">
                <a:solidFill>
                  <a:schemeClr val="tx1"/>
                </a:solidFill>
                <a:hlinkClick r:id="rId2">
                  <a:extLst>
                    <a:ext uri="{A12FA001-AC4F-418D-AE19-62706E023703}">
                      <ahyp:hlinkClr xmlns:ahyp="http://schemas.microsoft.com/office/drawing/2018/hyperlinkcolor" val="tx"/>
                    </a:ext>
                  </a:extLst>
                </a:hlinkClick>
              </a:rPr>
              <a:t>statement</a:t>
            </a:r>
            <a:r>
              <a:rPr lang="en-US" dirty="0">
                <a:solidFill>
                  <a:schemeClr val="tx1"/>
                </a:solidFill>
              </a:rPr>
              <a:t> or representation; or</a:t>
            </a:r>
          </a:p>
          <a:p>
            <a:pPr lvl="1"/>
            <a:r>
              <a:rPr lang="en-US" b="1" dirty="0">
                <a:solidFill>
                  <a:schemeClr val="tx1"/>
                </a:solidFill>
              </a:rPr>
              <a:t>(3)</a:t>
            </a:r>
            <a:r>
              <a:rPr lang="en-US" dirty="0">
                <a:solidFill>
                  <a:schemeClr val="tx1"/>
                </a:solidFill>
              </a:rPr>
              <a:t>makes or uses any false writing or document knowing the same to contain any materially false, fictitious, or fraudulent </a:t>
            </a:r>
            <a:r>
              <a:rPr lang="en-US" u="sng" dirty="0">
                <a:solidFill>
                  <a:schemeClr val="tx1"/>
                </a:solidFill>
                <a:hlinkClick r:id="rId2">
                  <a:extLst>
                    <a:ext uri="{A12FA001-AC4F-418D-AE19-62706E023703}">
                      <ahyp:hlinkClr xmlns:ahyp="http://schemas.microsoft.com/office/drawing/2018/hyperlinkcolor" val="tx"/>
                    </a:ext>
                  </a:extLst>
                </a:hlinkClick>
              </a:rPr>
              <a:t>statement</a:t>
            </a:r>
            <a:r>
              <a:rPr lang="en-US" u="sng" dirty="0">
                <a:solidFill>
                  <a:schemeClr val="tx1"/>
                </a:solidFill>
              </a:rPr>
              <a:t> </a:t>
            </a:r>
            <a:r>
              <a:rPr lang="en-US" dirty="0">
                <a:solidFill>
                  <a:schemeClr val="tx1"/>
                </a:solidFill>
              </a:rPr>
              <a:t>or entry;</a:t>
            </a:r>
          </a:p>
          <a:p>
            <a:r>
              <a:rPr lang="en-US" dirty="0">
                <a:solidFill>
                  <a:schemeClr val="tx1"/>
                </a:solidFill>
              </a:rPr>
              <a:t>shall be fined under this title, imprisoned not more than 5 years or, if the </a:t>
            </a:r>
            <a:r>
              <a:rPr lang="en-US" u="sng" dirty="0">
                <a:solidFill>
                  <a:schemeClr val="tx1"/>
                </a:solidFill>
                <a:hlinkClick r:id="rId2">
                  <a:extLst>
                    <a:ext uri="{A12FA001-AC4F-418D-AE19-62706E023703}">
                      <ahyp:hlinkClr xmlns:ahyp="http://schemas.microsoft.com/office/drawing/2018/hyperlinkcolor" val="tx"/>
                    </a:ext>
                  </a:extLst>
                </a:hlinkClick>
              </a:rPr>
              <a:t>offense</a:t>
            </a:r>
            <a:r>
              <a:rPr lang="en-US" dirty="0">
                <a:solidFill>
                  <a:schemeClr val="tx1"/>
                </a:solidFill>
              </a:rPr>
              <a:t> involves international or domestic terrorism (as defined in </a:t>
            </a:r>
            <a:r>
              <a:rPr lang="en-US" u="sng" dirty="0">
                <a:solidFill>
                  <a:schemeClr val="tx1"/>
                </a:solidFill>
                <a:hlinkClick r:id="rId3">
                  <a:extLst>
                    <a:ext uri="{A12FA001-AC4F-418D-AE19-62706E023703}">
                      <ahyp:hlinkClr xmlns:ahyp="http://schemas.microsoft.com/office/drawing/2018/hyperlinkcolor" val="tx"/>
                    </a:ext>
                  </a:extLst>
                </a:hlinkClick>
              </a:rPr>
              <a:t>section 2331</a:t>
            </a:r>
            <a:r>
              <a:rPr lang="en-US" dirty="0">
                <a:solidFill>
                  <a:schemeClr val="tx1"/>
                </a:solidFill>
              </a:rPr>
              <a:t>), imprisoned not more than 8 years, or both. If the matter relates to an</a:t>
            </a:r>
            <a:r>
              <a:rPr lang="en-US" u="sng" dirty="0">
                <a:solidFill>
                  <a:schemeClr val="tx1"/>
                </a:solidFill>
                <a:hlinkClick r:id="rId2">
                  <a:extLst>
                    <a:ext uri="{A12FA001-AC4F-418D-AE19-62706E023703}">
                      <ahyp:hlinkClr xmlns:ahyp="http://schemas.microsoft.com/office/drawing/2018/hyperlinkcolor" val="tx"/>
                    </a:ext>
                  </a:extLst>
                </a:hlinkClick>
              </a:rPr>
              <a:t> offense </a:t>
            </a:r>
            <a:r>
              <a:rPr lang="en-US" dirty="0">
                <a:solidFill>
                  <a:schemeClr val="tx1"/>
                </a:solidFill>
              </a:rPr>
              <a:t>under chapter 109A, 109B, 110, or 117, or section 1591, then the term of imprisonment imposed under this section shall be not more than 8 years.</a:t>
            </a:r>
          </a:p>
          <a:p>
            <a:r>
              <a:rPr lang="en-US" b="1" dirty="0">
                <a:solidFill>
                  <a:schemeClr val="tx1"/>
                </a:solidFill>
              </a:rPr>
              <a:t>(b)</a:t>
            </a:r>
            <a:r>
              <a:rPr lang="en-US" dirty="0">
                <a:solidFill>
                  <a:schemeClr val="tx1"/>
                </a:solidFill>
              </a:rPr>
              <a:t>Subsection (a) does not apply to a party to a judicial proceeding, or that party’s counsel, for </a:t>
            </a:r>
            <a:r>
              <a:rPr lang="en-US" u="sng" dirty="0">
                <a:solidFill>
                  <a:schemeClr val="tx1"/>
                </a:solidFill>
                <a:hlinkClick r:id="rId2">
                  <a:extLst>
                    <a:ext uri="{A12FA001-AC4F-418D-AE19-62706E023703}">
                      <ahyp:hlinkClr xmlns:ahyp="http://schemas.microsoft.com/office/drawing/2018/hyperlinkcolor" val="tx"/>
                    </a:ext>
                  </a:extLst>
                </a:hlinkClick>
              </a:rPr>
              <a:t>statements</a:t>
            </a:r>
            <a:r>
              <a:rPr lang="en-US" dirty="0">
                <a:solidFill>
                  <a:schemeClr val="tx1"/>
                </a:solidFill>
              </a:rPr>
              <a:t>, representations, writings or documents submitted by such party or counsel to a judge or magistrate in that proceeding.</a:t>
            </a:r>
          </a:p>
          <a:p>
            <a:r>
              <a:rPr lang="en-US" b="1" dirty="0">
                <a:solidFill>
                  <a:schemeClr val="tx1"/>
                </a:solidFill>
              </a:rPr>
              <a:t>(c)</a:t>
            </a:r>
            <a:r>
              <a:rPr lang="en-US" dirty="0">
                <a:solidFill>
                  <a:schemeClr val="tx1"/>
                </a:solidFill>
              </a:rPr>
              <a:t>With respect to any matter within the jurisdiction of the legislative branch, subsection (a) shall apply only to—</a:t>
            </a:r>
          </a:p>
          <a:p>
            <a:pPr lvl="1"/>
            <a:r>
              <a:rPr lang="en-US" b="1" dirty="0">
                <a:solidFill>
                  <a:schemeClr val="tx1"/>
                </a:solidFill>
              </a:rPr>
              <a:t>(1)</a:t>
            </a:r>
            <a:r>
              <a:rPr lang="en-US" dirty="0">
                <a:solidFill>
                  <a:schemeClr val="tx1"/>
                </a:solidFill>
              </a:rPr>
              <a:t>administrative matters, including a claim for payment, a matter related to the procurement of property or services, personnel or employment practices, or support services, or a document required by law, rule, or regulation to be submitted to the Congress or any </a:t>
            </a:r>
            <a:r>
              <a:rPr lang="en-US" u="sng" dirty="0">
                <a:solidFill>
                  <a:schemeClr val="tx1"/>
                </a:solidFill>
                <a:hlinkClick r:id="rId2">
                  <a:extLst>
                    <a:ext uri="{A12FA001-AC4F-418D-AE19-62706E023703}">
                      <ahyp:hlinkClr xmlns:ahyp="http://schemas.microsoft.com/office/drawing/2018/hyperlinkcolor" val="tx"/>
                    </a:ext>
                  </a:extLst>
                </a:hlinkClick>
              </a:rPr>
              <a:t>office </a:t>
            </a:r>
            <a:r>
              <a:rPr lang="en-US" dirty="0">
                <a:solidFill>
                  <a:schemeClr val="tx1"/>
                </a:solidFill>
              </a:rPr>
              <a:t>or officer within the legislative branch; or</a:t>
            </a:r>
          </a:p>
          <a:p>
            <a:pPr lvl="1"/>
            <a:r>
              <a:rPr lang="en-US" b="1" dirty="0">
                <a:solidFill>
                  <a:schemeClr val="tx1"/>
                </a:solidFill>
              </a:rPr>
              <a:t>(2)</a:t>
            </a:r>
            <a:r>
              <a:rPr lang="en-US" dirty="0">
                <a:solidFill>
                  <a:schemeClr val="tx1"/>
                </a:solidFill>
              </a:rPr>
              <a:t>any investigation or review, conducted pursuant to the authority of any committee, subcommittee, commission or </a:t>
            </a:r>
            <a:r>
              <a:rPr lang="en-US" u="sng" dirty="0">
                <a:solidFill>
                  <a:schemeClr val="tx1"/>
                </a:solidFill>
                <a:hlinkClick r:id="rId2">
                  <a:extLst>
                    <a:ext uri="{A12FA001-AC4F-418D-AE19-62706E023703}">
                      <ahyp:hlinkClr xmlns:ahyp="http://schemas.microsoft.com/office/drawing/2018/hyperlinkcolor" val="tx"/>
                    </a:ext>
                  </a:extLst>
                </a:hlinkClick>
              </a:rPr>
              <a:t>office</a:t>
            </a:r>
            <a:r>
              <a:rPr lang="en-US" dirty="0">
                <a:solidFill>
                  <a:schemeClr val="tx1"/>
                </a:solidFill>
              </a:rPr>
              <a:t> of the Congress, consistent with applicable rules of the House or Senate.</a:t>
            </a:r>
          </a:p>
          <a:p>
            <a:endParaRPr lang="en-US" dirty="0">
              <a:solidFill>
                <a:schemeClr val="tx1"/>
              </a:solidFill>
            </a:endParaRPr>
          </a:p>
        </p:txBody>
      </p:sp>
    </p:spTree>
    <p:extLst>
      <p:ext uri="{BB962C8B-B14F-4D97-AF65-F5344CB8AC3E}">
        <p14:creationId xmlns:p14="http://schemas.microsoft.com/office/powerpoint/2010/main" val="1831577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0066-3D12-4FCD-929C-9A46489A0A62}"/>
              </a:ext>
            </a:extLst>
          </p:cNvPr>
          <p:cNvSpPr>
            <a:spLocks noGrp="1"/>
          </p:cNvSpPr>
          <p:nvPr>
            <p:ph type="title"/>
          </p:nvPr>
        </p:nvSpPr>
        <p:spPr/>
        <p:txBody>
          <a:bodyPr>
            <a:normAutofit fontScale="90000"/>
          </a:bodyPr>
          <a:lstStyle/>
          <a:p>
            <a:pPr algn="ctr"/>
            <a:r>
              <a:rPr lang="en-US" dirty="0"/>
              <a:t>18 U.S. Code § 371.Conspiracy to commit offense or to defraud United States</a:t>
            </a:r>
            <a:br>
              <a:rPr lang="en-US" dirty="0"/>
            </a:br>
            <a:endParaRPr lang="en-US" dirty="0"/>
          </a:p>
        </p:txBody>
      </p:sp>
      <p:sp>
        <p:nvSpPr>
          <p:cNvPr id="3" name="Content Placeholder 2">
            <a:extLst>
              <a:ext uri="{FF2B5EF4-FFF2-40B4-BE49-F238E27FC236}">
                <a16:creationId xmlns:a16="http://schemas.microsoft.com/office/drawing/2014/main" id="{5FAD4C20-5BE9-4BE4-8799-63A35FAC2AD7}"/>
              </a:ext>
            </a:extLst>
          </p:cNvPr>
          <p:cNvSpPr>
            <a:spLocks noGrp="1"/>
          </p:cNvSpPr>
          <p:nvPr>
            <p:ph idx="1"/>
          </p:nvPr>
        </p:nvSpPr>
        <p:spPr/>
        <p:txBody>
          <a:bodyPr/>
          <a:lstStyle/>
          <a:p>
            <a:r>
              <a:rPr lang="en-US" dirty="0">
                <a:solidFill>
                  <a:schemeClr val="tx1"/>
                </a:solidFill>
              </a:rPr>
              <a:t>If two or more </a:t>
            </a:r>
            <a:r>
              <a:rPr lang="en-US" u="sng" dirty="0">
                <a:solidFill>
                  <a:schemeClr val="tx1"/>
                </a:solidFill>
                <a:hlinkClick r:id="rId2">
                  <a:extLst>
                    <a:ext uri="{A12FA001-AC4F-418D-AE19-62706E023703}">
                      <ahyp:hlinkClr xmlns:ahyp="http://schemas.microsoft.com/office/drawing/2018/hyperlinkcolor" val="tx"/>
                    </a:ext>
                  </a:extLst>
                </a:hlinkClick>
              </a:rPr>
              <a:t>persons</a:t>
            </a:r>
            <a:r>
              <a:rPr lang="en-US" dirty="0">
                <a:solidFill>
                  <a:schemeClr val="tx1"/>
                </a:solidFill>
              </a:rPr>
              <a:t> conspire either to commit any </a:t>
            </a:r>
            <a:r>
              <a:rPr lang="en-US" u="sng" dirty="0">
                <a:solidFill>
                  <a:schemeClr val="tx1"/>
                </a:solidFill>
                <a:hlinkClick r:id="rId2">
                  <a:extLst>
                    <a:ext uri="{A12FA001-AC4F-418D-AE19-62706E023703}">
                      <ahyp:hlinkClr xmlns:ahyp="http://schemas.microsoft.com/office/drawing/2018/hyperlinkcolor" val="tx"/>
                    </a:ext>
                  </a:extLst>
                </a:hlinkClick>
              </a:rPr>
              <a:t>offense</a:t>
            </a:r>
            <a:r>
              <a:rPr lang="en-US" dirty="0">
                <a:solidFill>
                  <a:schemeClr val="tx1"/>
                </a:solidFill>
              </a:rPr>
              <a:t> against the </a:t>
            </a:r>
            <a:r>
              <a:rPr lang="en-US" u="sng" dirty="0">
                <a:solidFill>
                  <a:schemeClr val="tx1"/>
                </a:solidFill>
                <a:hlinkClick r:id="rId2">
                  <a:extLst>
                    <a:ext uri="{A12FA001-AC4F-418D-AE19-62706E023703}">
                      <ahyp:hlinkClr xmlns:ahyp="http://schemas.microsoft.com/office/drawing/2018/hyperlinkcolor" val="tx"/>
                    </a:ext>
                  </a:extLst>
                </a:hlinkClick>
              </a:rPr>
              <a:t>United States</a:t>
            </a:r>
            <a:r>
              <a:rPr lang="en-US" dirty="0">
                <a:solidFill>
                  <a:schemeClr val="tx1"/>
                </a:solidFill>
              </a:rPr>
              <a:t>, or to defraud the </a:t>
            </a:r>
            <a:r>
              <a:rPr lang="en-US" u="sng" dirty="0">
                <a:solidFill>
                  <a:schemeClr val="tx1"/>
                </a:solidFill>
                <a:hlinkClick r:id="rId2">
                  <a:extLst>
                    <a:ext uri="{A12FA001-AC4F-418D-AE19-62706E023703}">
                      <ahyp:hlinkClr xmlns:ahyp="http://schemas.microsoft.com/office/drawing/2018/hyperlinkcolor" val="tx"/>
                    </a:ext>
                  </a:extLst>
                </a:hlinkClick>
              </a:rPr>
              <a:t>United States</a:t>
            </a:r>
            <a:r>
              <a:rPr lang="en-US" dirty="0">
                <a:solidFill>
                  <a:schemeClr val="tx1"/>
                </a:solidFill>
              </a:rPr>
              <a:t>, or any</a:t>
            </a:r>
            <a:r>
              <a:rPr lang="en-US" u="sng" dirty="0">
                <a:solidFill>
                  <a:schemeClr val="tx1"/>
                </a:solidFill>
                <a:hlinkClick r:id="rId2">
                  <a:extLst>
                    <a:ext uri="{A12FA001-AC4F-418D-AE19-62706E023703}">
                      <ahyp:hlinkClr xmlns:ahyp="http://schemas.microsoft.com/office/drawing/2018/hyperlinkcolor" val="tx"/>
                    </a:ext>
                  </a:extLst>
                </a:hlinkClick>
              </a:rPr>
              <a:t> agency</a:t>
            </a:r>
            <a:r>
              <a:rPr lang="en-US" u="sng" dirty="0">
                <a:solidFill>
                  <a:schemeClr val="tx1"/>
                </a:solidFill>
              </a:rPr>
              <a:t> </a:t>
            </a:r>
            <a:r>
              <a:rPr lang="en-US" dirty="0">
                <a:solidFill>
                  <a:schemeClr val="tx1"/>
                </a:solidFill>
              </a:rPr>
              <a:t>thereof in any manner or for any purpose, and one or more of such</a:t>
            </a:r>
            <a:r>
              <a:rPr lang="en-US" u="sng" dirty="0">
                <a:solidFill>
                  <a:schemeClr val="tx1"/>
                </a:solidFill>
                <a:hlinkClick r:id="rId2">
                  <a:extLst>
                    <a:ext uri="{A12FA001-AC4F-418D-AE19-62706E023703}">
                      <ahyp:hlinkClr xmlns:ahyp="http://schemas.microsoft.com/office/drawing/2018/hyperlinkcolor" val="tx"/>
                    </a:ext>
                  </a:extLst>
                </a:hlinkClick>
              </a:rPr>
              <a:t> persons </a:t>
            </a:r>
            <a:r>
              <a:rPr lang="en-US" dirty="0">
                <a:solidFill>
                  <a:schemeClr val="tx1"/>
                </a:solidFill>
              </a:rPr>
              <a:t>do any act to effect the object of the conspiracy, each shall be fined under this title or imprisoned not more than five years, or both.</a:t>
            </a:r>
          </a:p>
          <a:p>
            <a:r>
              <a:rPr lang="en-US" dirty="0">
                <a:solidFill>
                  <a:schemeClr val="tx1"/>
                </a:solidFill>
              </a:rPr>
              <a:t>If, however, the </a:t>
            </a:r>
            <a:r>
              <a:rPr lang="en-US" u="sng" dirty="0">
                <a:solidFill>
                  <a:schemeClr val="tx1"/>
                </a:solidFill>
                <a:hlinkClick r:id="rId2">
                  <a:extLst>
                    <a:ext uri="{A12FA001-AC4F-418D-AE19-62706E023703}">
                      <ahyp:hlinkClr xmlns:ahyp="http://schemas.microsoft.com/office/drawing/2018/hyperlinkcolor" val="tx"/>
                    </a:ext>
                  </a:extLst>
                </a:hlinkClick>
              </a:rPr>
              <a:t>offense</a:t>
            </a:r>
            <a:r>
              <a:rPr lang="en-US" dirty="0">
                <a:solidFill>
                  <a:schemeClr val="tx1"/>
                </a:solidFill>
              </a:rPr>
              <a:t>, the commission of which is the object of the conspiracy, is a misdemeanor only, the punishment for such conspiracy shall not exceed the maximum punishment provided for such misdemeanor.</a:t>
            </a:r>
          </a:p>
          <a:p>
            <a:endParaRPr lang="en-US" dirty="0"/>
          </a:p>
        </p:txBody>
      </p:sp>
    </p:spTree>
    <p:extLst>
      <p:ext uri="{BB962C8B-B14F-4D97-AF65-F5344CB8AC3E}">
        <p14:creationId xmlns:p14="http://schemas.microsoft.com/office/powerpoint/2010/main" val="1800226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76ED-F93B-47C3-BC58-7CBB5D5C4E2D}"/>
              </a:ext>
            </a:extLst>
          </p:cNvPr>
          <p:cNvSpPr>
            <a:spLocks noGrp="1"/>
          </p:cNvSpPr>
          <p:nvPr>
            <p:ph type="title"/>
          </p:nvPr>
        </p:nvSpPr>
        <p:spPr/>
        <p:txBody>
          <a:bodyPr/>
          <a:lstStyle/>
          <a:p>
            <a:pPr algn="ctr"/>
            <a:r>
              <a:rPr lang="en-US" dirty="0"/>
              <a:t>18 U.S. Code § 371.Conspiracy to commit offense or to defraud United States</a:t>
            </a:r>
          </a:p>
        </p:txBody>
      </p:sp>
      <p:sp>
        <p:nvSpPr>
          <p:cNvPr id="3" name="Content Placeholder 2">
            <a:extLst>
              <a:ext uri="{FF2B5EF4-FFF2-40B4-BE49-F238E27FC236}">
                <a16:creationId xmlns:a16="http://schemas.microsoft.com/office/drawing/2014/main" id="{6F488898-7E48-4046-8A3D-3CF9D4D5553E}"/>
              </a:ext>
            </a:extLst>
          </p:cNvPr>
          <p:cNvSpPr>
            <a:spLocks noGrp="1"/>
          </p:cNvSpPr>
          <p:nvPr>
            <p:ph idx="1"/>
          </p:nvPr>
        </p:nvSpPr>
        <p:spPr>
          <a:xfrm>
            <a:off x="677334" y="1965279"/>
            <a:ext cx="8596668" cy="4339988"/>
          </a:xfrm>
        </p:spPr>
        <p:txBody>
          <a:bodyPr>
            <a:normAutofit fontScale="92500" lnSpcReduction="10000"/>
          </a:bodyPr>
          <a:lstStyle/>
          <a:p>
            <a:r>
              <a:rPr lang="en-US" dirty="0"/>
              <a:t>18 U.S.C. 371 makes it a separate federal crime or offense for anyone to conspire or agree with someone else to do something which would amount to another federal crime or offense. Under this law, </a:t>
            </a:r>
            <a:r>
              <a:rPr lang="en-US" b="1" dirty="0"/>
              <a:t>a conspiracy is an agreement or a kind of partnership in criminal purposes</a:t>
            </a:r>
            <a:r>
              <a:rPr lang="en-US" dirty="0"/>
              <a:t> in which each member becomes the agent or partner of every other member.</a:t>
            </a:r>
          </a:p>
          <a:p>
            <a:r>
              <a:rPr lang="en-US" dirty="0"/>
              <a:t>What the evidence in the case must show beyond a reasonable doubt is:</a:t>
            </a:r>
          </a:p>
          <a:p>
            <a:r>
              <a:rPr lang="en-US" b="1" dirty="0"/>
              <a:t>First</a:t>
            </a:r>
            <a:r>
              <a:rPr lang="en-US" dirty="0"/>
              <a:t>: That two or more persons, in some way or manner, came to a mutual understanding to try to accomplish a common and unlawful plan, as charged in the indictment.</a:t>
            </a:r>
          </a:p>
          <a:p>
            <a:r>
              <a:rPr lang="en-US" b="1" dirty="0"/>
              <a:t>Second</a:t>
            </a:r>
            <a:r>
              <a:rPr lang="en-US" dirty="0"/>
              <a:t>: That the person willfully became a member of such conspiracy.</a:t>
            </a:r>
          </a:p>
          <a:p>
            <a:r>
              <a:rPr lang="en-US" b="1" dirty="0"/>
              <a:t>Third</a:t>
            </a:r>
            <a:r>
              <a:rPr lang="en-US" dirty="0"/>
              <a:t>: That one of the conspirators during the existence of the conspiracy knowingly committed at least one of the methods (or overt acts) described in the indictment.</a:t>
            </a:r>
          </a:p>
          <a:p>
            <a:r>
              <a:rPr lang="en-US" b="1" dirty="0"/>
              <a:t>Fourth</a:t>
            </a:r>
            <a:r>
              <a:rPr lang="en-US" dirty="0"/>
              <a:t>: That such overt act was knowingly committed at or about the time alleged in an effort to carry out or accomplish some object of the conspiracy.</a:t>
            </a:r>
          </a:p>
          <a:p>
            <a:endParaRPr lang="en-US" dirty="0"/>
          </a:p>
        </p:txBody>
      </p:sp>
    </p:spTree>
    <p:extLst>
      <p:ext uri="{BB962C8B-B14F-4D97-AF65-F5344CB8AC3E}">
        <p14:creationId xmlns:p14="http://schemas.microsoft.com/office/powerpoint/2010/main" val="127557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4B19-1905-4FAC-B148-311FCBAADCE0}"/>
              </a:ext>
            </a:extLst>
          </p:cNvPr>
          <p:cNvSpPr>
            <a:spLocks noGrp="1"/>
          </p:cNvSpPr>
          <p:nvPr>
            <p:ph type="title"/>
          </p:nvPr>
        </p:nvSpPr>
        <p:spPr/>
        <p:txBody>
          <a:bodyPr/>
          <a:lstStyle/>
          <a:p>
            <a:pPr algn="ctr"/>
            <a:r>
              <a:rPr lang="en-US" dirty="0"/>
              <a:t>Criminal Tax:  Government Priorities	</a:t>
            </a:r>
          </a:p>
        </p:txBody>
      </p:sp>
      <p:sp>
        <p:nvSpPr>
          <p:cNvPr id="3" name="Content Placeholder 2">
            <a:extLst>
              <a:ext uri="{FF2B5EF4-FFF2-40B4-BE49-F238E27FC236}">
                <a16:creationId xmlns:a16="http://schemas.microsoft.com/office/drawing/2014/main" id="{0AE31C44-5A97-466E-8552-AD7A86A13C8F}"/>
              </a:ext>
            </a:extLst>
          </p:cNvPr>
          <p:cNvSpPr>
            <a:spLocks noGrp="1"/>
          </p:cNvSpPr>
          <p:nvPr>
            <p:ph idx="1"/>
          </p:nvPr>
        </p:nvSpPr>
        <p:spPr/>
        <p:txBody>
          <a:bodyPr>
            <a:normAutofit fontScale="92500" lnSpcReduction="20000"/>
          </a:bodyPr>
          <a:lstStyle/>
          <a:p>
            <a:r>
              <a:rPr lang="en-US" dirty="0"/>
              <a:t>International Tax Fraud</a:t>
            </a:r>
          </a:p>
          <a:p>
            <a:r>
              <a:rPr lang="en-US" dirty="0"/>
              <a:t>Refund Crimes – QRP, RPP and ID Theft</a:t>
            </a:r>
          </a:p>
          <a:p>
            <a:r>
              <a:rPr lang="en-US" dirty="0"/>
              <a:t>Abusive Tax Schemes</a:t>
            </a:r>
          </a:p>
          <a:p>
            <a:r>
              <a:rPr lang="en-US" dirty="0"/>
              <a:t>Employment Tax</a:t>
            </a:r>
          </a:p>
          <a:p>
            <a:r>
              <a:rPr lang="en-US" dirty="0"/>
              <a:t>Non-filers (Frivolous arguments)</a:t>
            </a:r>
          </a:p>
          <a:p>
            <a:r>
              <a:rPr lang="en-US" dirty="0"/>
              <a:t>Money Laundering/Bank Secrecy Act</a:t>
            </a:r>
          </a:p>
          <a:p>
            <a:r>
              <a:rPr lang="en-US" dirty="0"/>
              <a:t>Political/Public Corruption</a:t>
            </a:r>
          </a:p>
          <a:p>
            <a:r>
              <a:rPr lang="en-US" dirty="0"/>
              <a:t>Cyber Crimes</a:t>
            </a:r>
          </a:p>
          <a:p>
            <a:r>
              <a:rPr lang="en-US" dirty="0"/>
              <a:t>Organized Crime Drug Enforcement Task Force</a:t>
            </a:r>
          </a:p>
          <a:p>
            <a:r>
              <a:rPr lang="en-US" dirty="0"/>
              <a:t>Fraud Referral Program</a:t>
            </a:r>
          </a:p>
          <a:p>
            <a:r>
              <a:rPr lang="en-US" dirty="0"/>
              <a:t>72.5% of the time spent by CID on Tax Investigations</a:t>
            </a:r>
          </a:p>
        </p:txBody>
      </p:sp>
    </p:spTree>
    <p:extLst>
      <p:ext uri="{BB962C8B-B14F-4D97-AF65-F5344CB8AC3E}">
        <p14:creationId xmlns:p14="http://schemas.microsoft.com/office/powerpoint/2010/main" val="379248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031F-2BD0-4AE2-B104-77E63B5B92B9}"/>
              </a:ext>
            </a:extLst>
          </p:cNvPr>
          <p:cNvSpPr>
            <a:spLocks noGrp="1"/>
          </p:cNvSpPr>
          <p:nvPr>
            <p:ph type="title"/>
          </p:nvPr>
        </p:nvSpPr>
        <p:spPr/>
        <p:txBody>
          <a:bodyPr/>
          <a:lstStyle/>
          <a:p>
            <a:pPr algn="ctr"/>
            <a:r>
              <a:rPr lang="en-US" dirty="0"/>
              <a:t>Nationally Coordinated </a:t>
            </a:r>
            <a:br>
              <a:rPr lang="en-US" dirty="0"/>
            </a:br>
            <a:r>
              <a:rPr lang="en-US" dirty="0"/>
              <a:t>Investigations Unit</a:t>
            </a:r>
          </a:p>
        </p:txBody>
      </p:sp>
      <p:sp>
        <p:nvSpPr>
          <p:cNvPr id="3" name="Content Placeholder 2">
            <a:extLst>
              <a:ext uri="{FF2B5EF4-FFF2-40B4-BE49-F238E27FC236}">
                <a16:creationId xmlns:a16="http://schemas.microsoft.com/office/drawing/2014/main" id="{6B06B7B7-6B83-4F3A-819D-D55BFCCE50A0}"/>
              </a:ext>
            </a:extLst>
          </p:cNvPr>
          <p:cNvSpPr>
            <a:spLocks noGrp="1"/>
          </p:cNvSpPr>
          <p:nvPr>
            <p:ph idx="1"/>
          </p:nvPr>
        </p:nvSpPr>
        <p:spPr/>
        <p:txBody>
          <a:bodyPr>
            <a:normAutofit lnSpcReduction="10000"/>
          </a:bodyPr>
          <a:lstStyle/>
          <a:p>
            <a:r>
              <a:rPr lang="en-US" dirty="0"/>
              <a:t>Launched on May 1, 2017.  </a:t>
            </a:r>
          </a:p>
          <a:p>
            <a:r>
              <a:rPr lang="en-US" dirty="0"/>
              <a:t>Uses a data-driven case selection process or in other word technology to do predictive policing.</a:t>
            </a:r>
          </a:p>
          <a:p>
            <a:r>
              <a:rPr lang="en-US" dirty="0"/>
              <a:t>Will focus in on crimes in the following areas (to be expanded in later years)</a:t>
            </a:r>
          </a:p>
          <a:p>
            <a:pPr lvl="1"/>
            <a:r>
              <a:rPr lang="en-US" dirty="0"/>
              <a:t>Microcap Stock Project</a:t>
            </a:r>
          </a:p>
          <a:p>
            <a:pPr lvl="1"/>
            <a:r>
              <a:rPr lang="en-US" dirty="0"/>
              <a:t>Employment Tax</a:t>
            </a:r>
          </a:p>
          <a:p>
            <a:pPr lvl="1"/>
            <a:r>
              <a:rPr lang="en-US" dirty="0"/>
              <a:t>Biofuel/RIN tax Credit Scheme</a:t>
            </a:r>
          </a:p>
          <a:p>
            <a:pPr lvl="1"/>
            <a:r>
              <a:rPr lang="en-US" dirty="0"/>
              <a:t>International Bank Project.</a:t>
            </a:r>
          </a:p>
          <a:p>
            <a:r>
              <a:rPr lang="en-US" dirty="0"/>
              <a:t>Will serve to assist Field offices</a:t>
            </a:r>
          </a:p>
          <a:p>
            <a:r>
              <a:rPr lang="en-US" dirty="0"/>
              <a:t>Will work to develop investigation techniques and strategy that address nationwide key noncompliance areas and emerging threats.</a:t>
            </a:r>
          </a:p>
        </p:txBody>
      </p:sp>
    </p:spTree>
    <p:extLst>
      <p:ext uri="{BB962C8B-B14F-4D97-AF65-F5344CB8AC3E}">
        <p14:creationId xmlns:p14="http://schemas.microsoft.com/office/powerpoint/2010/main" val="428940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C143-0437-4276-85FE-A0CB9C70600D}"/>
              </a:ext>
            </a:extLst>
          </p:cNvPr>
          <p:cNvSpPr>
            <a:spLocks noGrp="1"/>
          </p:cNvSpPr>
          <p:nvPr>
            <p:ph type="title"/>
          </p:nvPr>
        </p:nvSpPr>
        <p:spPr/>
        <p:txBody>
          <a:bodyPr/>
          <a:lstStyle/>
          <a:p>
            <a:pPr algn="ctr"/>
            <a:r>
              <a:rPr lang="en-US" dirty="0"/>
              <a:t>Criminal Tax</a:t>
            </a:r>
          </a:p>
        </p:txBody>
      </p:sp>
      <p:sp>
        <p:nvSpPr>
          <p:cNvPr id="3" name="Content Placeholder 2">
            <a:extLst>
              <a:ext uri="{FF2B5EF4-FFF2-40B4-BE49-F238E27FC236}">
                <a16:creationId xmlns:a16="http://schemas.microsoft.com/office/drawing/2014/main" id="{45790842-0550-4BE8-A983-6706994579EA}"/>
              </a:ext>
            </a:extLst>
          </p:cNvPr>
          <p:cNvSpPr>
            <a:spLocks noGrp="1"/>
          </p:cNvSpPr>
          <p:nvPr>
            <p:ph idx="1"/>
          </p:nvPr>
        </p:nvSpPr>
        <p:spPr/>
        <p:txBody>
          <a:bodyPr>
            <a:normAutofit/>
          </a:bodyPr>
          <a:lstStyle/>
          <a:p>
            <a:pPr marL="514350" lvl="1" indent="0" algn="ctr">
              <a:buNone/>
            </a:pPr>
            <a:r>
              <a:rPr lang="en-US" sz="4400" dirty="0">
                <a:solidFill>
                  <a:schemeClr val="accent2">
                    <a:lumMod val="75000"/>
                  </a:schemeClr>
                </a:solidFill>
              </a:rPr>
              <a:t>Collection - Based Tax Crimes</a:t>
            </a:r>
          </a:p>
        </p:txBody>
      </p:sp>
    </p:spTree>
    <p:extLst>
      <p:ext uri="{BB962C8B-B14F-4D97-AF65-F5344CB8AC3E}">
        <p14:creationId xmlns:p14="http://schemas.microsoft.com/office/powerpoint/2010/main" val="32598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1716-4E82-45F6-A9BC-0C04429985E9}"/>
              </a:ext>
            </a:extLst>
          </p:cNvPr>
          <p:cNvSpPr>
            <a:spLocks noGrp="1"/>
          </p:cNvSpPr>
          <p:nvPr>
            <p:ph type="title"/>
          </p:nvPr>
        </p:nvSpPr>
        <p:spPr/>
        <p:txBody>
          <a:bodyPr/>
          <a:lstStyle/>
          <a:p>
            <a:pPr algn="ctr"/>
            <a:r>
              <a:rPr lang="en-US" dirty="0"/>
              <a:t>Attempt to Evade or Defeat Tax</a:t>
            </a:r>
            <a:br>
              <a:rPr lang="en-US" dirty="0"/>
            </a:br>
            <a:r>
              <a:rPr lang="en-US" dirty="0"/>
              <a:t>IRC § 7201</a:t>
            </a:r>
          </a:p>
        </p:txBody>
      </p:sp>
      <p:sp>
        <p:nvSpPr>
          <p:cNvPr id="3" name="Content Placeholder 2">
            <a:extLst>
              <a:ext uri="{FF2B5EF4-FFF2-40B4-BE49-F238E27FC236}">
                <a16:creationId xmlns:a16="http://schemas.microsoft.com/office/drawing/2014/main" id="{954B27F6-42C6-4B7A-97E9-D96D0964C9EA}"/>
              </a:ext>
            </a:extLst>
          </p:cNvPr>
          <p:cNvSpPr>
            <a:spLocks noGrp="1"/>
          </p:cNvSpPr>
          <p:nvPr>
            <p:ph idx="1"/>
          </p:nvPr>
        </p:nvSpPr>
        <p:spPr/>
        <p:txBody>
          <a:bodyPr/>
          <a:lstStyle/>
          <a:p>
            <a:r>
              <a:rPr lang="en-US" b="1" dirty="0"/>
              <a:t>Any person who willfully attempts in any manner to evade or defeat any tax imposed by this title or the payment thereof shall, in addition to other penalties provided by law, be guilty of a felony and upon a conviction thereof, shall be fined not more than $250,000 ($500,000 in the case of a corporation), or imprisoned and not more than 5 years, or both, together with the cost of prosecution.</a:t>
            </a:r>
          </a:p>
          <a:p>
            <a:pPr lvl="1"/>
            <a:r>
              <a:rPr lang="en-US" b="1" dirty="0"/>
              <a:t>Two kinds of evasion.  Section 7201 creates two offenses: (a) the willful attempt to evade or defeat the assessment of a tax, and (b) the willful attempt to evade or defeat the </a:t>
            </a:r>
            <a:r>
              <a:rPr lang="en-US" b="1" i="1" dirty="0"/>
              <a:t>payment</a:t>
            </a:r>
            <a:r>
              <a:rPr lang="en-US" b="1" dirty="0"/>
              <a:t> of a tax.</a:t>
            </a:r>
          </a:p>
          <a:p>
            <a:pPr lvl="2"/>
            <a:r>
              <a:rPr lang="en-US" b="1" i="1" dirty="0"/>
              <a:t>United States v. Mal., 942 F. 2d 350,687-88 (9</a:t>
            </a:r>
            <a:r>
              <a:rPr lang="en-US" b="1" i="1" baseline="30000" dirty="0"/>
              <a:t>th</a:t>
            </a:r>
            <a:r>
              <a:rPr lang="en-US" b="1" i="1" dirty="0"/>
              <a:t> Cir. 1991).  </a:t>
            </a:r>
            <a:r>
              <a:rPr lang="en-US" b="1" dirty="0"/>
              <a:t>If a defendant transfer assets to prevent the IRS from determining his true liability, he has attempted to evade assessment; if he does so after the liability has become due and owing, he has attempted to evade payment.</a:t>
            </a:r>
            <a:endParaRPr lang="en-US" b="1" i="1" dirty="0"/>
          </a:p>
        </p:txBody>
      </p:sp>
    </p:spTree>
    <p:extLst>
      <p:ext uri="{BB962C8B-B14F-4D97-AF65-F5344CB8AC3E}">
        <p14:creationId xmlns:p14="http://schemas.microsoft.com/office/powerpoint/2010/main" val="11621588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1858</TotalTime>
  <Words>3380</Words>
  <Application>Microsoft Office PowerPoint</Application>
  <PresentationFormat>Widescreen</PresentationFormat>
  <Paragraphs>411</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Courier New</vt:lpstr>
      <vt:lpstr>inherit</vt:lpstr>
      <vt:lpstr>Source Sans Pro</vt:lpstr>
      <vt:lpstr>Times New Roman</vt:lpstr>
      <vt:lpstr>Trebuchet MS</vt:lpstr>
      <vt:lpstr>Verdana</vt:lpstr>
      <vt:lpstr>Wingdings 3</vt:lpstr>
      <vt:lpstr>Facet</vt:lpstr>
      <vt:lpstr>Lessons to Learn from the ABA Tax Section- Collection, Payroll Taxes and CID </vt:lpstr>
      <vt:lpstr>IRS – Offers in Compromise  FY 2016/2017</vt:lpstr>
      <vt:lpstr>IRS Collection Enforcement FY 2016/2017</vt:lpstr>
      <vt:lpstr>CID – Statistics for FY 2017</vt:lpstr>
      <vt:lpstr>Assessment of Penalties FY 2017</vt:lpstr>
      <vt:lpstr>Criminal Tax:  Government Priorities </vt:lpstr>
      <vt:lpstr>Nationally Coordinated  Investigations Unit</vt:lpstr>
      <vt:lpstr>Criminal Tax</vt:lpstr>
      <vt:lpstr>Attempt to Evade or Defeat Tax IRC § 7201</vt:lpstr>
      <vt:lpstr>Evasion of Payment </vt:lpstr>
      <vt:lpstr>Evasion of Payment The Attempt</vt:lpstr>
      <vt:lpstr>Attempt to Evade Tax Do you have to show an Assessment?</vt:lpstr>
      <vt:lpstr>Examples of Attempt to Evade the Payment of Tax</vt:lpstr>
      <vt:lpstr>Examples of Attempt to Evade the Payment of Tax</vt:lpstr>
      <vt:lpstr>Attempt to Evade Tax Willfulness</vt:lpstr>
      <vt:lpstr>Attempt to Evade Tax Willfulness</vt:lpstr>
      <vt:lpstr>Willful Failure to Collect or Pay Over Tax in Violation of Section 7202 Payroll Taxes </vt:lpstr>
      <vt:lpstr>Willful Failure to Collect or Pay Over Tax Types of Evidence</vt:lpstr>
      <vt:lpstr>Willful Failure to Collect Taxes </vt:lpstr>
      <vt:lpstr>Evasion of Employment  Taxes Carries a Price </vt:lpstr>
      <vt:lpstr>Employment Tax Evasion Schemes  </vt:lpstr>
      <vt:lpstr>Willfulness – How Do You Prove It?</vt:lpstr>
      <vt:lpstr>Willfulness – Issuance of 903 Letter</vt:lpstr>
      <vt:lpstr>Willfulness – Issuance of a 903 Letter</vt:lpstr>
      <vt:lpstr>Willfulness – Issuance of a 903 Letter IRM 537.2.4</vt:lpstr>
      <vt:lpstr>Form 4180</vt:lpstr>
      <vt:lpstr>Form 4180 </vt:lpstr>
      <vt:lpstr>IRS Criminal Investigation Statistics for Employment Taxes</vt:lpstr>
      <vt:lpstr>Employment Tax Prosecutions</vt:lpstr>
      <vt:lpstr>Employment Tax Prosecutions</vt:lpstr>
      <vt:lpstr>26 U.S. Code § 7203 Willful failure to file return, supply information, or pay tax</vt:lpstr>
      <vt:lpstr>Willful Failure to Pay Tax</vt:lpstr>
      <vt:lpstr>26 USC §7203 - Willful Failure to Keep Records </vt:lpstr>
      <vt:lpstr>26 USC §7203 - Willful Failure to Supply Information</vt:lpstr>
      <vt:lpstr>False or Fraudulent Returns in Violation of Section 7206 </vt:lpstr>
      <vt:lpstr>False or Fraudulent Returns in Violation of Section 7206</vt:lpstr>
      <vt:lpstr>False or Fraudulent Returns in Violation of Section 7206</vt:lpstr>
      <vt:lpstr>26 USC §7206 - Fraud and False Statements </vt:lpstr>
      <vt:lpstr>26 USC §7206(1) (False or Fraudulent Return, Statement, or Other Document Made Under Penalty of Perjury) – Elements of the Offense </vt:lpstr>
      <vt:lpstr>26 USC §7206(1) (False or Fraudulent Return, Statement, or Other Document Made Under Penalty of Perjury) – Elements of the Offense </vt:lpstr>
      <vt:lpstr>26 USC §7206(2) (Aid or Assistance in Preparation or Presentation of False or Fraudulent Return, Affidavit, Claim or Other) – Elements of the Offense </vt:lpstr>
      <vt:lpstr>26 USC §7206(2) (Aid or Assistance in Preparation or Presentation of False or Fraudulent Return, Affidavit, Claim or Other) – Elements of the Offense</vt:lpstr>
      <vt:lpstr>26 USC §7206(4) (Removal or Concealment with Intent to Defraud) – Elements of the Offense </vt:lpstr>
      <vt:lpstr>26 USC §7207 - Fraudulent Returns, Statements, or Other Documents </vt:lpstr>
      <vt:lpstr>26 U.S. Code § 7212.Attempts to interfere with administration of internal revenue laws </vt:lpstr>
      <vt:lpstr>26 USC §7212 - Attempts to Interfere With Administration of Internal Revenue Laws </vt:lpstr>
      <vt:lpstr>26 USC §7212 - Attempts to Interfere With Administration of Internal Revenue Laws</vt:lpstr>
      <vt:lpstr>26 USC §7212 - Attempts to Interfere With Administration of Internal Revenue Laws</vt:lpstr>
      <vt:lpstr>26 USC §7212(b) (Forcible Rescue) – Elements of the Offense </vt:lpstr>
      <vt:lpstr>18 U.S. Code § 1001.Statements or entries generally </vt:lpstr>
      <vt:lpstr>18 U.S. Code § 1001.Statements or entries generally </vt:lpstr>
      <vt:lpstr>18 U.S. Code § 371.Conspiracy to commit offense or to defraud United States </vt:lpstr>
      <vt:lpstr>18 U.S. Code § 371.Conspiracy to commit offense or to defraud United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Nexus between Criminal Tax and Collection</dc:title>
  <dc:creator>Mayberry, Gina</dc:creator>
  <cp:lastModifiedBy>Mayberry, Gina</cp:lastModifiedBy>
  <cp:revision>58</cp:revision>
  <dcterms:created xsi:type="dcterms:W3CDTF">2019-05-28T18:17:23Z</dcterms:created>
  <dcterms:modified xsi:type="dcterms:W3CDTF">2019-07-05T14:54:37Z</dcterms:modified>
</cp:coreProperties>
</file>