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8" r:id="rId1"/>
  </p:sldMasterIdLst>
  <p:notesMasterIdLst>
    <p:notesMasterId r:id="rId18"/>
  </p:notesMasterIdLst>
  <p:handoutMasterIdLst>
    <p:handoutMasterId r:id="rId19"/>
  </p:handout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6" d="100"/>
          <a:sy n="136" d="100"/>
        </p:scale>
        <p:origin x="-1096"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1EFD98C-982B-4B3D-83C2-9C1C1D1C1FEA}" type="datetimeFigureOut">
              <a:rPr lang="en-US" smtClean="0"/>
              <a:t>10/15/12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  David L. Rice</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3A1F4FA-1B55-4567-8BFC-D37F9CF306FC}" type="slidenum">
              <a:rPr lang="en-US" smtClean="0"/>
              <a:t>‹#›</a:t>
            </a:fld>
            <a:endParaRPr lang="en-US"/>
          </a:p>
        </p:txBody>
      </p:sp>
    </p:spTree>
    <p:extLst>
      <p:ext uri="{BB962C8B-B14F-4D97-AF65-F5344CB8AC3E}">
        <p14:creationId xmlns:p14="http://schemas.microsoft.com/office/powerpoint/2010/main" val="399341074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A79B8A-FA10-4308-8CCD-116E558222BF}" type="datetimeFigureOut">
              <a:rPr lang="en-US" smtClean="0"/>
              <a:t>10/15/12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  David L. Rice</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26295C-EF82-4744-8B18-0E74ED303CEB}" type="slidenum">
              <a:rPr lang="en-US" smtClean="0"/>
              <a:t>‹#›</a:t>
            </a:fld>
            <a:endParaRPr lang="en-US"/>
          </a:p>
        </p:txBody>
      </p:sp>
    </p:spTree>
    <p:extLst>
      <p:ext uri="{BB962C8B-B14F-4D97-AF65-F5344CB8AC3E}">
        <p14:creationId xmlns:p14="http://schemas.microsoft.com/office/powerpoint/2010/main" val="342371263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26295C-EF82-4744-8B18-0E74ED303CEB}" type="slidenum">
              <a:rPr lang="en-US" smtClean="0"/>
              <a:t>1</a:t>
            </a:fld>
            <a:endParaRPr lang="en-US"/>
          </a:p>
        </p:txBody>
      </p:sp>
      <p:sp>
        <p:nvSpPr>
          <p:cNvPr id="5" name="Footer Placeholder 4"/>
          <p:cNvSpPr>
            <a:spLocks noGrp="1"/>
          </p:cNvSpPr>
          <p:nvPr>
            <p:ph type="ftr" sz="quarter" idx="11"/>
          </p:nvPr>
        </p:nvSpPr>
        <p:spPr/>
        <p:txBody>
          <a:bodyPr/>
          <a:lstStyle/>
          <a:p>
            <a:r>
              <a:rPr lang="en-US" smtClean="0"/>
              <a:t>(C)  David L. Rice</a:t>
            </a:r>
            <a:endParaRPr lang="en-US"/>
          </a:p>
        </p:txBody>
      </p:sp>
    </p:spTree>
    <p:extLst>
      <p:ext uri="{BB962C8B-B14F-4D97-AF65-F5344CB8AC3E}">
        <p14:creationId xmlns:p14="http://schemas.microsoft.com/office/powerpoint/2010/main" val="767956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(C)  David L. Rice</a:t>
            </a:r>
            <a:endParaRPr lang="en-US"/>
          </a:p>
        </p:txBody>
      </p:sp>
      <p:sp>
        <p:nvSpPr>
          <p:cNvPr id="5" name="Slide Number Placeholder 4"/>
          <p:cNvSpPr>
            <a:spLocks noGrp="1"/>
          </p:cNvSpPr>
          <p:nvPr>
            <p:ph type="sldNum" sz="quarter" idx="11"/>
          </p:nvPr>
        </p:nvSpPr>
        <p:spPr/>
        <p:txBody>
          <a:bodyPr/>
          <a:lstStyle/>
          <a:p>
            <a:fld id="{DF26295C-EF82-4744-8B18-0E74ED303CEB}" type="slidenum">
              <a:rPr lang="en-US" smtClean="0"/>
              <a:t>2</a:t>
            </a:fld>
            <a:endParaRPr lang="en-US"/>
          </a:p>
        </p:txBody>
      </p:sp>
    </p:spTree>
    <p:extLst>
      <p:ext uri="{BB962C8B-B14F-4D97-AF65-F5344CB8AC3E}">
        <p14:creationId xmlns:p14="http://schemas.microsoft.com/office/powerpoint/2010/main" val="177695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(C)  David L. Rice</a:t>
            </a:r>
            <a:endParaRPr lang="en-US"/>
          </a:p>
        </p:txBody>
      </p:sp>
      <p:sp>
        <p:nvSpPr>
          <p:cNvPr id="5" name="Slide Number Placeholder 4"/>
          <p:cNvSpPr>
            <a:spLocks noGrp="1"/>
          </p:cNvSpPr>
          <p:nvPr>
            <p:ph type="sldNum" sz="quarter" idx="11"/>
          </p:nvPr>
        </p:nvSpPr>
        <p:spPr/>
        <p:txBody>
          <a:bodyPr/>
          <a:lstStyle/>
          <a:p>
            <a:fld id="{DF26295C-EF82-4744-8B18-0E74ED303CEB}" type="slidenum">
              <a:rPr lang="en-US" smtClean="0"/>
              <a:t>4</a:t>
            </a:fld>
            <a:endParaRPr lang="en-US"/>
          </a:p>
        </p:txBody>
      </p:sp>
    </p:spTree>
    <p:extLst>
      <p:ext uri="{BB962C8B-B14F-4D97-AF65-F5344CB8AC3E}">
        <p14:creationId xmlns:p14="http://schemas.microsoft.com/office/powerpoint/2010/main" val="1009111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(C)  David L. Rice</a:t>
            </a:r>
            <a:endParaRPr lang="en-US"/>
          </a:p>
        </p:txBody>
      </p:sp>
      <p:sp>
        <p:nvSpPr>
          <p:cNvPr id="5" name="Slide Number Placeholder 4"/>
          <p:cNvSpPr>
            <a:spLocks noGrp="1"/>
          </p:cNvSpPr>
          <p:nvPr>
            <p:ph type="sldNum" sz="quarter" idx="11"/>
          </p:nvPr>
        </p:nvSpPr>
        <p:spPr/>
        <p:txBody>
          <a:bodyPr/>
          <a:lstStyle/>
          <a:p>
            <a:fld id="{DF26295C-EF82-4744-8B18-0E74ED303CEB}" type="slidenum">
              <a:rPr lang="en-US" smtClean="0"/>
              <a:t>5</a:t>
            </a:fld>
            <a:endParaRPr lang="en-US"/>
          </a:p>
        </p:txBody>
      </p:sp>
    </p:spTree>
    <p:extLst>
      <p:ext uri="{BB962C8B-B14F-4D97-AF65-F5344CB8AC3E}">
        <p14:creationId xmlns:p14="http://schemas.microsoft.com/office/powerpoint/2010/main" val="3772340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E11ECCB7-8508-3341-A90F-92DA7C63E054}" type="datetime1">
              <a:rPr lang="en-US" smtClean="0"/>
              <a:t>10/15/12</a:t>
            </a:fld>
            <a:endParaRPr lang="en-US"/>
          </a:p>
        </p:txBody>
      </p:sp>
      <p:sp>
        <p:nvSpPr>
          <p:cNvPr id="5" name="Footer Placeholder 4"/>
          <p:cNvSpPr>
            <a:spLocks noGrp="1"/>
          </p:cNvSpPr>
          <p:nvPr>
            <p:ph type="ftr" sz="quarter" idx="11"/>
          </p:nvPr>
        </p:nvSpPr>
        <p:spPr/>
        <p:txBody>
          <a:bodyPr/>
          <a:lstStyle/>
          <a:p>
            <a:r>
              <a:rPr lang="en-US" smtClean="0"/>
              <a:t>(c) David L. Rice</a:t>
            </a:r>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dirty="0"/>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0A0E3129-80BF-F04B-B428-DB70355743AA}" type="datetime1">
              <a:rPr lang="en-US" smtClean="0"/>
              <a:t>10/15/12</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r>
              <a:rPr lang="en-US" smtClean="0"/>
              <a:t>(c) David L. Rice</a:t>
            </a:r>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22F1124-7BE4-43FA-AB40-1E6218BE2B6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954C68-EA5E-2D46-8C44-A1826F786C00}" type="datetime1">
              <a:rPr lang="en-US" smtClean="0"/>
              <a:t>10/15/12</a:t>
            </a:fld>
            <a:endParaRPr lang="en-US"/>
          </a:p>
        </p:txBody>
      </p:sp>
      <p:sp>
        <p:nvSpPr>
          <p:cNvPr id="6" name="Footer Placeholder 5"/>
          <p:cNvSpPr>
            <a:spLocks noGrp="1"/>
          </p:cNvSpPr>
          <p:nvPr>
            <p:ph type="ftr" sz="quarter" idx="11"/>
          </p:nvPr>
        </p:nvSpPr>
        <p:spPr/>
        <p:txBody>
          <a:bodyPr/>
          <a:lstStyle/>
          <a:p>
            <a:r>
              <a:rPr lang="en-US" smtClean="0"/>
              <a:t>(c) David L. Rice</a:t>
            </a:r>
            <a:endParaRPr lang="en-US"/>
          </a:p>
        </p:txBody>
      </p:sp>
      <p:sp>
        <p:nvSpPr>
          <p:cNvPr id="7" name="Slide Number Placeholder 6"/>
          <p:cNvSpPr>
            <a:spLocks noGrp="1"/>
          </p:cNvSpPr>
          <p:nvPr>
            <p:ph type="sldNum" sz="quarter" idx="12"/>
          </p:nvPr>
        </p:nvSpPr>
        <p:spPr/>
        <p:txBody>
          <a:bodyPr/>
          <a:lstStyle/>
          <a:p>
            <a:fld id="{722F1124-7BE4-43FA-AB40-1E6218BE2B6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E3F80421-4FA1-384D-8344-CAC4C020BC8C}" type="datetime1">
              <a:rPr lang="en-US" smtClean="0"/>
              <a:t>10/15/12</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r>
              <a:rPr lang="en-US" smtClean="0"/>
              <a:t>(c) David L. Rice</a:t>
            </a:r>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22F1124-7BE4-43FA-AB40-1E6218BE2B6C}"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96F1CB4-38B4-414A-A2CE-611B86E18C9D}" type="datetime1">
              <a:rPr lang="en-US" smtClean="0"/>
              <a:t>10/15/12</a:t>
            </a:fld>
            <a:endParaRPr lang="en-US"/>
          </a:p>
        </p:txBody>
      </p:sp>
      <p:sp>
        <p:nvSpPr>
          <p:cNvPr id="5" name="Footer Placeholder 4"/>
          <p:cNvSpPr>
            <a:spLocks noGrp="1"/>
          </p:cNvSpPr>
          <p:nvPr>
            <p:ph type="ftr" sz="quarter" idx="11"/>
          </p:nvPr>
        </p:nvSpPr>
        <p:spPr/>
        <p:txBody>
          <a:bodyPr/>
          <a:lstStyle/>
          <a:p>
            <a:r>
              <a:rPr lang="en-US" smtClean="0"/>
              <a:t>(c) David L. Rice</a:t>
            </a:r>
            <a:endParaRPr lang="en-US"/>
          </a:p>
        </p:txBody>
      </p:sp>
      <p:sp>
        <p:nvSpPr>
          <p:cNvPr id="6" name="Slide Number Placeholder 5"/>
          <p:cNvSpPr>
            <a:spLocks noGrp="1"/>
          </p:cNvSpPr>
          <p:nvPr>
            <p:ph type="sldNum" sz="quarter" idx="12"/>
          </p:nvPr>
        </p:nvSpPr>
        <p:spPr/>
        <p:txBody>
          <a:bodyPr/>
          <a:lstStyle/>
          <a:p>
            <a:fld id="{722F1124-7BE4-43FA-AB40-1E6218BE2B6C}"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FCDCBF64-0741-3545-85A9-93114FD0ABD7}" type="datetime1">
              <a:rPr lang="en-US" smtClean="0"/>
              <a:t>10/15/12</a:t>
            </a:fld>
            <a:endParaRPr lang="en-US"/>
          </a:p>
        </p:txBody>
      </p:sp>
      <p:sp>
        <p:nvSpPr>
          <p:cNvPr id="5" name="Footer Placeholder 4"/>
          <p:cNvSpPr>
            <a:spLocks noGrp="1"/>
          </p:cNvSpPr>
          <p:nvPr>
            <p:ph type="ftr" sz="quarter" idx="11"/>
          </p:nvPr>
        </p:nvSpPr>
        <p:spPr/>
        <p:txBody>
          <a:bodyPr/>
          <a:lstStyle/>
          <a:p>
            <a:r>
              <a:rPr lang="en-US" smtClean="0"/>
              <a:t>(c) David L. Rice</a:t>
            </a:r>
            <a:endParaRPr lang="en-US"/>
          </a:p>
        </p:txBody>
      </p:sp>
      <p:sp>
        <p:nvSpPr>
          <p:cNvPr id="6" name="Slide Number Placeholder 5"/>
          <p:cNvSpPr>
            <a:spLocks noGrp="1"/>
          </p:cNvSpPr>
          <p:nvPr>
            <p:ph type="sldNum" sz="quarter" idx="12"/>
          </p:nvPr>
        </p:nvSpPr>
        <p:spPr/>
        <p:txBody>
          <a:bodyPr/>
          <a:lstStyle/>
          <a:p>
            <a:fld id="{722F1124-7BE4-43FA-AB40-1E6218BE2B6C}"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1817208-35A6-574C-96AA-3AD73C1404D8}" type="datetime1">
              <a:rPr lang="en-US" smtClean="0"/>
              <a:t>10/15/12</a:t>
            </a:fld>
            <a:endParaRPr lang="en-US"/>
          </a:p>
        </p:txBody>
      </p:sp>
      <p:sp>
        <p:nvSpPr>
          <p:cNvPr id="5" name="Footer Placeholder 4"/>
          <p:cNvSpPr>
            <a:spLocks noGrp="1"/>
          </p:cNvSpPr>
          <p:nvPr>
            <p:ph type="ftr" sz="quarter" idx="11"/>
          </p:nvPr>
        </p:nvSpPr>
        <p:spPr/>
        <p:txBody>
          <a:bodyPr/>
          <a:lstStyle/>
          <a:p>
            <a:r>
              <a:rPr lang="en-US" smtClean="0"/>
              <a:t>(c) David L. Rice</a:t>
            </a:r>
            <a:endParaRPr lang="en-US"/>
          </a:p>
        </p:txBody>
      </p:sp>
      <p:sp>
        <p:nvSpPr>
          <p:cNvPr id="6" name="Slide Number Placeholder 5"/>
          <p:cNvSpPr>
            <a:spLocks noGrp="1"/>
          </p:cNvSpPr>
          <p:nvPr>
            <p:ph type="sldNum" sz="quarter" idx="12"/>
          </p:nvPr>
        </p:nvSpPr>
        <p:spPr/>
        <p:txBody>
          <a:bodyPr/>
          <a:lstStyle/>
          <a:p>
            <a:fld id="{722F1124-7BE4-43FA-AB40-1E6218BE2B6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893002B3-2615-634B-93DA-FF0130FB211A}" type="datetime1">
              <a:rPr lang="en-US" smtClean="0"/>
              <a:t>10/15/12</a:t>
            </a:fld>
            <a:endParaRPr lang="en-US"/>
          </a:p>
        </p:txBody>
      </p:sp>
      <p:sp>
        <p:nvSpPr>
          <p:cNvPr id="5" name="Footer Placeholder 4"/>
          <p:cNvSpPr>
            <a:spLocks noGrp="1"/>
          </p:cNvSpPr>
          <p:nvPr>
            <p:ph type="ftr" sz="quarter" idx="11"/>
          </p:nvPr>
        </p:nvSpPr>
        <p:spPr/>
        <p:txBody>
          <a:bodyPr/>
          <a:lstStyle/>
          <a:p>
            <a:r>
              <a:rPr lang="en-US" smtClean="0"/>
              <a:t>(c) David L. Rice</a:t>
            </a:r>
            <a:endParaRPr lang="en-US"/>
          </a:p>
        </p:txBody>
      </p:sp>
      <p:sp>
        <p:nvSpPr>
          <p:cNvPr id="6" name="Slide Number Placeholder 5"/>
          <p:cNvSpPr>
            <a:spLocks noGrp="1"/>
          </p:cNvSpPr>
          <p:nvPr>
            <p:ph type="sldNum" sz="quarter" idx="12"/>
          </p:nvPr>
        </p:nvSpPr>
        <p:spPr/>
        <p:txBody>
          <a:bodyPr/>
          <a:lstStyle/>
          <a:p>
            <a:fld id="{722F1124-7BE4-43FA-AB40-1E6218BE2B6C}"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5CCDCD-823D-9346-B7B6-8F043EBD3481}" type="datetime1">
              <a:rPr lang="en-US" smtClean="0"/>
              <a:t>10/15/12</a:t>
            </a:fld>
            <a:endParaRPr lang="en-US"/>
          </a:p>
        </p:txBody>
      </p:sp>
      <p:sp>
        <p:nvSpPr>
          <p:cNvPr id="5" name="Footer Placeholder 4"/>
          <p:cNvSpPr>
            <a:spLocks noGrp="1"/>
          </p:cNvSpPr>
          <p:nvPr>
            <p:ph type="ftr" sz="quarter" idx="11"/>
          </p:nvPr>
        </p:nvSpPr>
        <p:spPr/>
        <p:txBody>
          <a:bodyPr/>
          <a:lstStyle/>
          <a:p>
            <a:r>
              <a:rPr lang="en-US" smtClean="0"/>
              <a:t>(c) David L. Rice</a:t>
            </a:r>
            <a:endParaRPr lang="en-US"/>
          </a:p>
        </p:txBody>
      </p:sp>
      <p:sp>
        <p:nvSpPr>
          <p:cNvPr id="6" name="Slide Number Placeholder 5"/>
          <p:cNvSpPr>
            <a:spLocks noGrp="1"/>
          </p:cNvSpPr>
          <p:nvPr>
            <p:ph type="sldNum" sz="quarter" idx="12"/>
          </p:nvPr>
        </p:nvSpPr>
        <p:spPr/>
        <p:txBody>
          <a:bodyPr/>
          <a:lstStyle/>
          <a:p>
            <a:fld id="{722F1124-7BE4-43FA-AB40-1E6218BE2B6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78D56883-3FD5-2949-995B-B09D32AAA24F}" type="datetime1">
              <a:rPr lang="en-US" smtClean="0"/>
              <a:t>10/15/12</a:t>
            </a:fld>
            <a:endParaRPr lang="en-US"/>
          </a:p>
        </p:txBody>
      </p:sp>
      <p:sp>
        <p:nvSpPr>
          <p:cNvPr id="6" name="Footer Placeholder 5"/>
          <p:cNvSpPr>
            <a:spLocks noGrp="1"/>
          </p:cNvSpPr>
          <p:nvPr>
            <p:ph type="ftr" sz="quarter" idx="11"/>
          </p:nvPr>
        </p:nvSpPr>
        <p:spPr/>
        <p:txBody>
          <a:bodyPr/>
          <a:lstStyle/>
          <a:p>
            <a:r>
              <a:rPr lang="en-US" smtClean="0"/>
              <a:t>(c) David L. Rice</a:t>
            </a:r>
            <a:endParaRPr lang="en-US"/>
          </a:p>
        </p:txBody>
      </p:sp>
      <p:sp>
        <p:nvSpPr>
          <p:cNvPr id="7" name="Slide Number Placeholder 6"/>
          <p:cNvSpPr>
            <a:spLocks noGrp="1"/>
          </p:cNvSpPr>
          <p:nvPr>
            <p:ph type="sldNum" sz="quarter" idx="12"/>
          </p:nvPr>
        </p:nvSpPr>
        <p:spPr/>
        <p:txBody>
          <a:bodyPr/>
          <a:lstStyle/>
          <a:p>
            <a:fld id="{722F1124-7BE4-43FA-AB40-1E6218BE2B6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F8C67879-4559-F943-B432-7B7DB87F0E58}" type="datetime1">
              <a:rPr lang="en-US" smtClean="0"/>
              <a:t>10/15/12</a:t>
            </a:fld>
            <a:endParaRPr lang="en-US"/>
          </a:p>
        </p:txBody>
      </p:sp>
      <p:sp>
        <p:nvSpPr>
          <p:cNvPr id="8" name="Footer Placeholder 7"/>
          <p:cNvSpPr>
            <a:spLocks noGrp="1"/>
          </p:cNvSpPr>
          <p:nvPr>
            <p:ph type="ftr" sz="quarter" idx="11"/>
          </p:nvPr>
        </p:nvSpPr>
        <p:spPr/>
        <p:txBody>
          <a:bodyPr/>
          <a:lstStyle/>
          <a:p>
            <a:r>
              <a:rPr lang="en-US" smtClean="0"/>
              <a:t>(c) David L. Rice</a:t>
            </a:r>
            <a:endParaRPr lang="en-US"/>
          </a:p>
        </p:txBody>
      </p:sp>
      <p:sp>
        <p:nvSpPr>
          <p:cNvPr id="9" name="Slide Number Placeholder 8"/>
          <p:cNvSpPr>
            <a:spLocks noGrp="1"/>
          </p:cNvSpPr>
          <p:nvPr>
            <p:ph type="sldNum" sz="quarter" idx="12"/>
          </p:nvPr>
        </p:nvSpPr>
        <p:spPr/>
        <p:txBody>
          <a:bodyPr/>
          <a:lstStyle/>
          <a:p>
            <a:fld id="{722F1124-7BE4-43FA-AB40-1E6218BE2B6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5BF6D74-F3BB-4C47-9CDB-BC1472ED04C5}" type="datetime1">
              <a:rPr lang="en-US" smtClean="0"/>
              <a:t>10/15/12</a:t>
            </a:fld>
            <a:endParaRPr lang="en-US"/>
          </a:p>
        </p:txBody>
      </p:sp>
      <p:sp>
        <p:nvSpPr>
          <p:cNvPr id="4" name="Footer Placeholder 3"/>
          <p:cNvSpPr>
            <a:spLocks noGrp="1"/>
          </p:cNvSpPr>
          <p:nvPr>
            <p:ph type="ftr" sz="quarter" idx="11"/>
          </p:nvPr>
        </p:nvSpPr>
        <p:spPr/>
        <p:txBody>
          <a:bodyPr/>
          <a:lstStyle/>
          <a:p>
            <a:r>
              <a:rPr lang="en-US" smtClean="0"/>
              <a:t>(c) David L. Rice</a:t>
            </a:r>
            <a:endParaRPr lang="en-US"/>
          </a:p>
        </p:txBody>
      </p:sp>
      <p:sp>
        <p:nvSpPr>
          <p:cNvPr id="5" name="Slide Number Placeholder 4"/>
          <p:cNvSpPr>
            <a:spLocks noGrp="1"/>
          </p:cNvSpPr>
          <p:nvPr>
            <p:ph type="sldNum" sz="quarter" idx="12"/>
          </p:nvPr>
        </p:nvSpPr>
        <p:spPr/>
        <p:txBody>
          <a:bodyPr/>
          <a:lstStyle/>
          <a:p>
            <a:fld id="{722F1124-7BE4-43FA-AB40-1E6218BE2B6C}"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9FFB5E07-5490-F74A-B52B-100A32220465}" type="datetime1">
              <a:rPr lang="en-US" smtClean="0"/>
              <a:t>10/15/12</a:t>
            </a:fld>
            <a:endParaRPr lang="en-US"/>
          </a:p>
        </p:txBody>
      </p:sp>
      <p:sp>
        <p:nvSpPr>
          <p:cNvPr id="3" name="Footer Placeholder 2"/>
          <p:cNvSpPr>
            <a:spLocks noGrp="1"/>
          </p:cNvSpPr>
          <p:nvPr>
            <p:ph type="ftr" sz="quarter" idx="11"/>
          </p:nvPr>
        </p:nvSpPr>
        <p:spPr/>
        <p:txBody>
          <a:bodyPr/>
          <a:lstStyle/>
          <a:p>
            <a:r>
              <a:rPr lang="en-US" smtClean="0"/>
              <a:t>(c) David L. Rice</a:t>
            </a:r>
            <a:endParaRPr lang="en-US"/>
          </a:p>
        </p:txBody>
      </p:sp>
      <p:sp>
        <p:nvSpPr>
          <p:cNvPr id="4" name="Slide Number Placeholder 3"/>
          <p:cNvSpPr>
            <a:spLocks noGrp="1"/>
          </p:cNvSpPr>
          <p:nvPr>
            <p:ph type="sldNum" sz="quarter" idx="12"/>
          </p:nvPr>
        </p:nvSpPr>
        <p:spPr/>
        <p:txBody>
          <a:bodyPr/>
          <a:lstStyle/>
          <a:p>
            <a:fld id="{722F1124-7BE4-43FA-AB40-1E6218BE2B6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2BF936DB-9718-884B-9581-881DF33E39E7}" type="datetime1">
              <a:rPr lang="en-US" smtClean="0"/>
              <a:t>10/15/12</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r>
              <a:rPr lang="en-US" smtClean="0"/>
              <a:t>(c) David L. Rice</a:t>
            </a:r>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22F1124-7BE4-43FA-AB40-1E6218BE2B6C}"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C9159FCE-DDE0-164C-BB00-1588C9EB5DBE}" type="datetime1">
              <a:rPr lang="en-US" smtClean="0"/>
              <a:t>10/15/12</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r>
              <a:rPr lang="en-US" smtClean="0"/>
              <a:t>(c) David L. Rice</a:t>
            </a:r>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722F1124-7BE4-43FA-AB40-1E6218BE2B6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 id="2147483880" r:id="rId12"/>
    <p:sldLayoutId id="2147483881" r:id="rId13"/>
    <p:sldLayoutId id="2147483882" r:id="rId14"/>
  </p:sldLayoutIdLst>
  <p:hf hdr="0" dt="0"/>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law.cornell.edu/uscode/text/31/3713" TargetMode="External"/><Relationship Id="rId4" Type="http://schemas.openxmlformats.org/officeDocument/2006/relationships/hyperlink" Target="http://www.law.cornell.edu/uscode/text/31/usc_sec_31_00003713----000-" TargetMode="External"/><Relationship Id="rId5" Type="http://schemas.openxmlformats.org/officeDocument/2006/relationships/hyperlink" Target="http://www.law.cornell.edu/uscode/text/31" TargetMode="External"/><Relationship Id="rId6" Type="http://schemas.openxmlformats.org/officeDocument/2006/relationships/hyperlink" Target="http://www.law.cornell.edu/uscode/text/26/368" TargetMode="External"/><Relationship Id="rId7" Type="http://schemas.openxmlformats.org/officeDocument/2006/relationships/hyperlink" Target="http://www.law.cornell.edu/uscode/text/26/usc_sec_26_00000368----000-"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smtClean="0">
                <a:solidFill>
                  <a:schemeClr val="tx2">
                    <a:lumMod val="60000"/>
                    <a:lumOff val="40000"/>
                  </a:schemeClr>
                </a:solidFill>
              </a:rPr>
              <a:t>Is it Still Safe to Tell your Client – Don’t Worry, the IRS Will Just Impose the Tax at the Corporate Level and Will Not Look to YOU personally for Payment?</a:t>
            </a:r>
            <a:endParaRPr lang="en-US" sz="3200" dirty="0">
              <a:solidFill>
                <a:schemeClr val="tx2">
                  <a:lumMod val="60000"/>
                  <a:lumOff val="40000"/>
                </a:schemeClr>
              </a:solidFill>
            </a:endParaRPr>
          </a:p>
        </p:txBody>
      </p:sp>
      <p:sp>
        <p:nvSpPr>
          <p:cNvPr id="3" name="Subtitle 2"/>
          <p:cNvSpPr>
            <a:spLocks noGrp="1"/>
          </p:cNvSpPr>
          <p:nvPr>
            <p:ph type="subTitle" idx="1"/>
          </p:nvPr>
        </p:nvSpPr>
        <p:spPr/>
        <p:txBody>
          <a:bodyPr>
            <a:normAutofit/>
          </a:bodyPr>
          <a:lstStyle/>
          <a:p>
            <a:r>
              <a:rPr lang="en-US" sz="2000" dirty="0" smtClean="0"/>
              <a:t>The Alter Ego and Nominee Lien</a:t>
            </a:r>
          </a:p>
          <a:p>
            <a:r>
              <a:rPr lang="en-US" sz="2000" dirty="0" smtClean="0"/>
              <a:t>2012 UCLA Tax Controversy Institute</a:t>
            </a:r>
          </a:p>
          <a:p>
            <a:r>
              <a:rPr lang="en-US" sz="2000" dirty="0" smtClean="0"/>
              <a:t>October 17, 2012</a:t>
            </a:r>
            <a:endParaRPr lang="en-US" sz="2000" dirty="0"/>
          </a:p>
        </p:txBody>
      </p:sp>
      <p:sp>
        <p:nvSpPr>
          <p:cNvPr id="5" name="Footer Placeholder 4"/>
          <p:cNvSpPr>
            <a:spLocks noGrp="1"/>
          </p:cNvSpPr>
          <p:nvPr>
            <p:ph type="ftr" sz="quarter" idx="11"/>
          </p:nvPr>
        </p:nvSpPr>
        <p:spPr>
          <a:xfrm>
            <a:off x="242047" y="6356350"/>
            <a:ext cx="2895600" cy="365125"/>
          </a:xfrm>
        </p:spPr>
        <p:txBody>
          <a:bodyPr/>
          <a:lstStyle/>
          <a:p>
            <a:r>
              <a:rPr lang="en-US" smtClean="0"/>
              <a:t>(c) David L. Rice</a:t>
            </a:r>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1</a:t>
            </a:fld>
            <a:endParaRPr lang="en-US" dirty="0"/>
          </a:p>
        </p:txBody>
      </p:sp>
    </p:spTree>
    <p:extLst>
      <p:ext uri="{BB962C8B-B14F-4D97-AF65-F5344CB8AC3E}">
        <p14:creationId xmlns:p14="http://schemas.microsoft.com/office/powerpoint/2010/main" val="628611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Nominee Liens</a:t>
            </a:r>
            <a:br>
              <a:rPr lang="en-US" dirty="0" smtClean="0"/>
            </a:br>
            <a:r>
              <a:rPr lang="en-US" dirty="0" smtClean="0"/>
              <a:t>Factors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Nominee liens involve one or more of the following:</a:t>
            </a:r>
          </a:p>
          <a:p>
            <a:pPr lvl="1"/>
            <a:endParaRPr lang="en-US" dirty="0"/>
          </a:p>
          <a:p>
            <a:pPr lvl="2"/>
            <a:r>
              <a:rPr lang="en-US" dirty="0" smtClean="0"/>
              <a:t>The taxpayer previously owned the property.</a:t>
            </a:r>
          </a:p>
          <a:p>
            <a:pPr lvl="2"/>
            <a:r>
              <a:rPr lang="en-US" dirty="0" smtClean="0"/>
              <a:t>The nominee paid little or no consideration for the property.</a:t>
            </a:r>
          </a:p>
          <a:p>
            <a:pPr lvl="2"/>
            <a:r>
              <a:rPr lang="en-US" dirty="0" smtClean="0"/>
              <a:t>The taxpayer retains possession or control of the property.</a:t>
            </a:r>
          </a:p>
          <a:p>
            <a:pPr lvl="2"/>
            <a:r>
              <a:rPr lang="en-US" dirty="0" smtClean="0"/>
              <a:t>The taxpayer continues to use and enjoy the property conveyed just as the taxpayer had prior to the conveyance.</a:t>
            </a:r>
          </a:p>
          <a:p>
            <a:pPr lvl="2"/>
            <a:r>
              <a:rPr lang="en-US" dirty="0" smtClean="0"/>
              <a:t>The taxpayer pays all or most of the expenses of the property.</a:t>
            </a:r>
          </a:p>
          <a:p>
            <a:pPr lvl="2"/>
            <a:r>
              <a:rPr lang="en-US" dirty="0" smtClean="0"/>
              <a:t>Close relationship between the parties.</a:t>
            </a:r>
          </a:p>
          <a:p>
            <a:pPr lvl="2"/>
            <a:r>
              <a:rPr lang="en-US" dirty="0" smtClean="0"/>
              <a:t>Failure to record conveyance.</a:t>
            </a:r>
          </a:p>
          <a:p>
            <a:r>
              <a:rPr lang="en-US" dirty="0" smtClean="0"/>
              <a:t>See </a:t>
            </a:r>
            <a:r>
              <a:rPr lang="en-US" i="1" dirty="0" smtClean="0"/>
              <a:t>Robert A. Politte v. U.S.</a:t>
            </a:r>
            <a:r>
              <a:rPr lang="en-US" dirty="0" smtClean="0"/>
              <a:t> Civil No. 07cv1950 AJB (USDC Cal. 2012) and </a:t>
            </a:r>
            <a:r>
              <a:rPr lang="en-US" i="1" dirty="0" smtClean="0"/>
              <a:t>U.S. v. Thornton</a:t>
            </a:r>
            <a:r>
              <a:rPr lang="en-US" dirty="0" smtClean="0"/>
              <a:t>, 859 F.2d 151 (9</a:t>
            </a:r>
            <a:r>
              <a:rPr lang="en-US" baseline="30000" dirty="0" smtClean="0"/>
              <a:t>th</a:t>
            </a:r>
            <a:r>
              <a:rPr lang="en-US" dirty="0" smtClean="0"/>
              <a:t> Cir. 1988).</a:t>
            </a:r>
            <a:endParaRPr lang="en-US" dirty="0"/>
          </a:p>
        </p:txBody>
      </p:sp>
      <p:sp>
        <p:nvSpPr>
          <p:cNvPr id="4" name="Footer Placeholder 3"/>
          <p:cNvSpPr>
            <a:spLocks noGrp="1"/>
          </p:cNvSpPr>
          <p:nvPr>
            <p:ph type="ftr" sz="quarter" idx="11"/>
          </p:nvPr>
        </p:nvSpPr>
        <p:spPr/>
        <p:txBody>
          <a:bodyPr/>
          <a:lstStyle/>
          <a:p>
            <a:r>
              <a:rPr lang="en-US" smtClean="0"/>
              <a:t>(c) David L. Rice</a:t>
            </a:r>
            <a:endParaRPr lang="en-US"/>
          </a:p>
        </p:txBody>
      </p:sp>
      <p:sp>
        <p:nvSpPr>
          <p:cNvPr id="5" name="Slide Number Placeholder 4"/>
          <p:cNvSpPr>
            <a:spLocks noGrp="1"/>
          </p:cNvSpPr>
          <p:nvPr>
            <p:ph type="sldNum" sz="quarter" idx="12"/>
          </p:nvPr>
        </p:nvSpPr>
        <p:spPr/>
        <p:txBody>
          <a:bodyPr/>
          <a:lstStyle/>
          <a:p>
            <a:fld id="{722F1124-7BE4-43FA-AB40-1E6218BE2B6C}" type="slidenum">
              <a:rPr lang="en-US" smtClean="0"/>
              <a:t>10</a:t>
            </a:fld>
            <a:endParaRPr lang="en-US"/>
          </a:p>
        </p:txBody>
      </p:sp>
    </p:spTree>
    <p:extLst>
      <p:ext uri="{BB962C8B-B14F-4D97-AF65-F5344CB8AC3E}">
        <p14:creationId xmlns:p14="http://schemas.microsoft.com/office/powerpoint/2010/main" val="1577525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Nominee Lien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Amount of liability is limited to the FMV of property transferred. Much narrower than transferee or alter-ego theory.</a:t>
            </a:r>
          </a:p>
          <a:p>
            <a:r>
              <a:rPr lang="en-US" dirty="0" smtClean="0"/>
              <a:t>Not entitled to Collection Due Process Hearing.  However, taxpayer in question must have had rights to a CPD or taxpayer will be entitled to CDP rights on the filing of a nominee lien.</a:t>
            </a:r>
          </a:p>
          <a:p>
            <a:r>
              <a:rPr lang="en-US" dirty="0" smtClean="0"/>
              <a:t>Must be approved by Area Counsel.  See IRM 5.12.1.2.11.</a:t>
            </a:r>
          </a:p>
          <a:p>
            <a:r>
              <a:rPr lang="en-US" dirty="0" smtClean="0"/>
              <a:t>Only entitled to a CAP hearing.  See IRM 8.24.1.2.  The </a:t>
            </a:r>
            <a:r>
              <a:rPr lang="en-US" dirty="0"/>
              <a:t>CAP procedures do not give the Appeals Officer much authority beyond reviewing the administrative handling of the taxpayer’s case. </a:t>
            </a:r>
            <a:r>
              <a:rPr lang="en-US" dirty="0" smtClean="0"/>
              <a:t>The problem is that Area Counsel has reviewed and signed off.</a:t>
            </a:r>
          </a:p>
          <a:p>
            <a:endParaRPr lang="en-US" dirty="0"/>
          </a:p>
        </p:txBody>
      </p:sp>
      <p:sp>
        <p:nvSpPr>
          <p:cNvPr id="4" name="Footer Placeholder 3"/>
          <p:cNvSpPr>
            <a:spLocks noGrp="1"/>
          </p:cNvSpPr>
          <p:nvPr>
            <p:ph type="ftr" sz="quarter" idx="11"/>
          </p:nvPr>
        </p:nvSpPr>
        <p:spPr/>
        <p:txBody>
          <a:bodyPr/>
          <a:lstStyle/>
          <a:p>
            <a:r>
              <a:rPr lang="en-US" smtClean="0"/>
              <a:t>(c) David L. Rice</a:t>
            </a:r>
            <a:endParaRPr lang="en-US"/>
          </a:p>
        </p:txBody>
      </p:sp>
      <p:sp>
        <p:nvSpPr>
          <p:cNvPr id="5" name="Slide Number Placeholder 4"/>
          <p:cNvSpPr>
            <a:spLocks noGrp="1"/>
          </p:cNvSpPr>
          <p:nvPr>
            <p:ph type="sldNum" sz="quarter" idx="12"/>
          </p:nvPr>
        </p:nvSpPr>
        <p:spPr/>
        <p:txBody>
          <a:bodyPr/>
          <a:lstStyle/>
          <a:p>
            <a:fld id="{722F1124-7BE4-43FA-AB40-1E6218BE2B6C}" type="slidenum">
              <a:rPr lang="en-US" smtClean="0"/>
              <a:t>11</a:t>
            </a:fld>
            <a:endParaRPr lang="en-US"/>
          </a:p>
        </p:txBody>
      </p:sp>
    </p:spTree>
    <p:extLst>
      <p:ext uri="{BB962C8B-B14F-4D97-AF65-F5344CB8AC3E}">
        <p14:creationId xmlns:p14="http://schemas.microsoft.com/office/powerpoint/2010/main" val="2241845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Alter-Ego Lien</a:t>
            </a:r>
            <a:endParaRPr lang="en-US" dirty="0"/>
          </a:p>
        </p:txBody>
      </p:sp>
      <p:sp>
        <p:nvSpPr>
          <p:cNvPr id="3" name="Content Placeholder 2"/>
          <p:cNvSpPr>
            <a:spLocks noGrp="1"/>
          </p:cNvSpPr>
          <p:nvPr>
            <p:ph idx="1"/>
          </p:nvPr>
        </p:nvSpPr>
        <p:spPr/>
        <p:txBody>
          <a:bodyPr/>
          <a:lstStyle/>
          <a:p>
            <a:r>
              <a:rPr lang="en-US" dirty="0" smtClean="0"/>
              <a:t>Similar to a nominee lien, this is an equitable remedy which will be applied whenever necessary to avoid injustice” or where public policy demands it.  </a:t>
            </a:r>
          </a:p>
          <a:p>
            <a:r>
              <a:rPr lang="en-US" dirty="0" smtClean="0"/>
              <a:t>However, the alter ego doctrine is concerned about the relationship between the taxpayer and the alter-ego.  In other words does the taxpayer control another individual or entity?  Whereas, the nominee lien is concerned about the relationship between the taxpayer and the property in question.  Title to property versus rights of possession and use.</a:t>
            </a:r>
            <a:endParaRPr lang="en-US" dirty="0"/>
          </a:p>
        </p:txBody>
      </p:sp>
      <p:sp>
        <p:nvSpPr>
          <p:cNvPr id="4" name="Footer Placeholder 3"/>
          <p:cNvSpPr>
            <a:spLocks noGrp="1"/>
          </p:cNvSpPr>
          <p:nvPr>
            <p:ph type="ftr" sz="quarter" idx="11"/>
          </p:nvPr>
        </p:nvSpPr>
        <p:spPr/>
        <p:txBody>
          <a:bodyPr/>
          <a:lstStyle/>
          <a:p>
            <a:r>
              <a:rPr lang="en-US" smtClean="0"/>
              <a:t>(c) David L. Rice</a:t>
            </a:r>
            <a:endParaRPr lang="en-US"/>
          </a:p>
        </p:txBody>
      </p:sp>
      <p:sp>
        <p:nvSpPr>
          <p:cNvPr id="5" name="Slide Number Placeholder 4"/>
          <p:cNvSpPr>
            <a:spLocks noGrp="1"/>
          </p:cNvSpPr>
          <p:nvPr>
            <p:ph type="sldNum" sz="quarter" idx="12"/>
          </p:nvPr>
        </p:nvSpPr>
        <p:spPr/>
        <p:txBody>
          <a:bodyPr/>
          <a:lstStyle/>
          <a:p>
            <a:fld id="{722F1124-7BE4-43FA-AB40-1E6218BE2B6C}" type="slidenum">
              <a:rPr lang="en-US" smtClean="0"/>
              <a:t>12</a:t>
            </a:fld>
            <a:endParaRPr lang="en-US"/>
          </a:p>
        </p:txBody>
      </p:sp>
    </p:spTree>
    <p:extLst>
      <p:ext uri="{BB962C8B-B14F-4D97-AF65-F5344CB8AC3E}">
        <p14:creationId xmlns:p14="http://schemas.microsoft.com/office/powerpoint/2010/main" val="973148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Alter-Ego Lien </a:t>
            </a:r>
            <a:endParaRPr lang="en-US" dirty="0"/>
          </a:p>
        </p:txBody>
      </p:sp>
      <p:sp>
        <p:nvSpPr>
          <p:cNvPr id="3" name="Content Placeholder 2"/>
          <p:cNvSpPr>
            <a:spLocks noGrp="1"/>
          </p:cNvSpPr>
          <p:nvPr>
            <p:ph idx="1"/>
          </p:nvPr>
        </p:nvSpPr>
        <p:spPr/>
        <p:txBody>
          <a:bodyPr>
            <a:normAutofit lnSpcReduction="10000"/>
          </a:bodyPr>
          <a:lstStyle/>
          <a:p>
            <a:r>
              <a:rPr lang="en-US" sz="2000" dirty="0"/>
              <a:t>In California, two conditions must be met before the alter ego doctrine will be invoked. </a:t>
            </a:r>
            <a:endParaRPr lang="en-US" sz="2000" dirty="0" smtClean="0"/>
          </a:p>
          <a:p>
            <a:r>
              <a:rPr lang="en-US" sz="2000" dirty="0" smtClean="0"/>
              <a:t>First</a:t>
            </a:r>
            <a:r>
              <a:rPr lang="en-US" sz="2000" dirty="0"/>
              <a:t>, there must be such a unity of interest and ownership between the corporation and its equitable owner that the separate personalities of the corporation and the shareholder do not in reality exist. </a:t>
            </a:r>
            <a:endParaRPr lang="en-US" sz="2000" dirty="0" smtClean="0"/>
          </a:p>
          <a:p>
            <a:r>
              <a:rPr lang="en-US" sz="2000" dirty="0" smtClean="0"/>
              <a:t>Second</a:t>
            </a:r>
            <a:r>
              <a:rPr lang="en-US" sz="2000" dirty="0"/>
              <a:t>, there must be an inequitable result if the acts in question are treated as those of the corporation alone. (</a:t>
            </a:r>
            <a:r>
              <a:rPr lang="en-US" sz="2000" dirty="0" err="1"/>
              <a:t>Automotriz</a:t>
            </a:r>
            <a:r>
              <a:rPr lang="en-US" sz="2000" dirty="0"/>
              <a:t> etc. De California v. </a:t>
            </a:r>
            <a:r>
              <a:rPr lang="en-US" sz="2000" dirty="0" err="1"/>
              <a:t>Resnick</a:t>
            </a:r>
            <a:r>
              <a:rPr lang="en-US" sz="2000" dirty="0"/>
              <a:t> (1957) 47 Cal. 2d 792, 796 [306 P.2d 1, 63 A.L.R.2d 1042</a:t>
            </a:r>
            <a:r>
              <a:rPr lang="en-US" sz="2000" dirty="0" smtClean="0"/>
              <a:t>] </a:t>
            </a:r>
          </a:p>
          <a:p>
            <a:r>
              <a:rPr lang="en-US" sz="2000" dirty="0" smtClean="0"/>
              <a:t>See </a:t>
            </a:r>
            <a:r>
              <a:rPr lang="en-US" sz="2000" i="1" dirty="0" smtClean="0"/>
              <a:t>Sonora </a:t>
            </a:r>
            <a:r>
              <a:rPr lang="en-US" sz="2000" i="1" dirty="0"/>
              <a:t>Diamond Corp. v. Superior Court</a:t>
            </a:r>
            <a:r>
              <a:rPr lang="en-US" sz="2000" dirty="0"/>
              <a:t>, 83 Cal. App. 4th 523, 99 Cal. </a:t>
            </a:r>
            <a:r>
              <a:rPr lang="en-US" sz="2000" dirty="0" err="1"/>
              <a:t>Rptr</a:t>
            </a:r>
            <a:r>
              <a:rPr lang="en-US" sz="2000" dirty="0"/>
              <a:t>. 2d 824, </a:t>
            </a:r>
            <a:r>
              <a:rPr lang="en-US" sz="2000" dirty="0" smtClean="0"/>
              <a:t>(</a:t>
            </a:r>
            <a:r>
              <a:rPr lang="en-US" sz="2000" dirty="0"/>
              <a:t>Cal. App. 5th Dist. 2000)</a:t>
            </a:r>
          </a:p>
          <a:p>
            <a:endParaRPr lang="en-US" sz="2000" dirty="0" smtClean="0"/>
          </a:p>
          <a:p>
            <a:endParaRPr lang="en-US" dirty="0"/>
          </a:p>
        </p:txBody>
      </p:sp>
      <p:sp>
        <p:nvSpPr>
          <p:cNvPr id="4" name="Footer Placeholder 3"/>
          <p:cNvSpPr>
            <a:spLocks noGrp="1"/>
          </p:cNvSpPr>
          <p:nvPr>
            <p:ph type="ftr" sz="quarter" idx="11"/>
          </p:nvPr>
        </p:nvSpPr>
        <p:spPr/>
        <p:txBody>
          <a:bodyPr/>
          <a:lstStyle/>
          <a:p>
            <a:r>
              <a:rPr lang="en-US" smtClean="0"/>
              <a:t>(c) David L. Rice</a:t>
            </a:r>
            <a:endParaRPr lang="en-US"/>
          </a:p>
        </p:txBody>
      </p:sp>
      <p:sp>
        <p:nvSpPr>
          <p:cNvPr id="5" name="Slide Number Placeholder 4"/>
          <p:cNvSpPr>
            <a:spLocks noGrp="1"/>
          </p:cNvSpPr>
          <p:nvPr>
            <p:ph type="sldNum" sz="quarter" idx="12"/>
          </p:nvPr>
        </p:nvSpPr>
        <p:spPr/>
        <p:txBody>
          <a:bodyPr/>
          <a:lstStyle/>
          <a:p>
            <a:fld id="{722F1124-7BE4-43FA-AB40-1E6218BE2B6C}" type="slidenum">
              <a:rPr lang="en-US" smtClean="0"/>
              <a:t>13</a:t>
            </a:fld>
            <a:endParaRPr lang="en-US"/>
          </a:p>
        </p:txBody>
      </p:sp>
    </p:spTree>
    <p:extLst>
      <p:ext uri="{BB962C8B-B14F-4D97-AF65-F5344CB8AC3E}">
        <p14:creationId xmlns:p14="http://schemas.microsoft.com/office/powerpoint/2010/main" val="2064882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Alter-ego Lien</a:t>
            </a:r>
            <a:br>
              <a:rPr lang="en-US" dirty="0" smtClean="0"/>
            </a:br>
            <a:r>
              <a:rPr lang="en-US" dirty="0" smtClean="0"/>
              <a:t>state v federal law  </a:t>
            </a:r>
            <a:endParaRPr lang="en-US" dirty="0"/>
          </a:p>
        </p:txBody>
      </p:sp>
      <p:sp>
        <p:nvSpPr>
          <p:cNvPr id="3" name="Content Placeholder 2"/>
          <p:cNvSpPr>
            <a:spLocks noGrp="1"/>
          </p:cNvSpPr>
          <p:nvPr>
            <p:ph idx="1"/>
          </p:nvPr>
        </p:nvSpPr>
        <p:spPr/>
        <p:txBody>
          <a:bodyPr>
            <a:normAutofit fontScale="70000" lnSpcReduction="20000"/>
          </a:bodyPr>
          <a:lstStyle/>
          <a:p>
            <a:r>
              <a:rPr lang="en-US" sz="2100" dirty="0" smtClean="0"/>
              <a:t>State law applies in determining whether the alter-ego doctrine applies.  </a:t>
            </a:r>
            <a:r>
              <a:rPr lang="en-US" sz="2100" dirty="0"/>
              <a:t>See </a:t>
            </a:r>
            <a:r>
              <a:rPr lang="en-US" sz="2100" i="1" dirty="0"/>
              <a:t>Old West Annuity and Life Ins. Co. v. Apollo </a:t>
            </a:r>
            <a:r>
              <a:rPr lang="en-US" sz="2100" i="1" dirty="0" smtClean="0"/>
              <a:t>Group</a:t>
            </a:r>
            <a:r>
              <a:rPr lang="en-US" sz="2100" dirty="0" smtClean="0"/>
              <a:t>, 605 F.3d. 856 (11</a:t>
            </a:r>
            <a:r>
              <a:rPr lang="en-US" sz="2100" baseline="30000" dirty="0" smtClean="0"/>
              <a:t>th</a:t>
            </a:r>
            <a:r>
              <a:rPr lang="en-US" sz="2100" dirty="0" smtClean="0"/>
              <a:t> Cir. 2010) and  </a:t>
            </a:r>
            <a:r>
              <a:rPr lang="en-US" sz="2100" dirty="0" err="1" smtClean="0"/>
              <a:t>Drye</a:t>
            </a:r>
            <a:r>
              <a:rPr lang="en-US" sz="2100" dirty="0" smtClean="0"/>
              <a:t> v. U.S.</a:t>
            </a:r>
            <a:r>
              <a:rPr lang="en-US" sz="2100" i="1" dirty="0" smtClean="0"/>
              <a:t>, 528 U.S.</a:t>
            </a:r>
            <a:r>
              <a:rPr lang="en-US" sz="2100" dirty="0" smtClean="0"/>
              <a:t>, 528 U.S. 49, 58 (1999).  In California the courts will look at the following factors:</a:t>
            </a:r>
          </a:p>
          <a:p>
            <a:pPr lvl="2"/>
            <a:r>
              <a:rPr lang="en-US" dirty="0"/>
              <a:t>1. </a:t>
            </a:r>
            <a:r>
              <a:rPr lang="en-US" dirty="0" smtClean="0"/>
              <a:t>Individual’s ownership of all stock in a corporation;</a:t>
            </a:r>
            <a:endParaRPr lang="en-US" dirty="0"/>
          </a:p>
          <a:p>
            <a:pPr lvl="2"/>
            <a:r>
              <a:rPr lang="en-US" dirty="0"/>
              <a:t>2. </a:t>
            </a:r>
            <a:r>
              <a:rPr lang="en-US" dirty="0" smtClean="0"/>
              <a:t>Use of the same office or business location;</a:t>
            </a:r>
            <a:endParaRPr lang="en-US" dirty="0"/>
          </a:p>
          <a:p>
            <a:pPr lvl="2"/>
            <a:r>
              <a:rPr lang="en-US" dirty="0"/>
              <a:t>3. </a:t>
            </a:r>
            <a:r>
              <a:rPr lang="en-US" dirty="0" smtClean="0"/>
              <a:t>Commingling of funds and other assets of the individual and corporation;</a:t>
            </a:r>
            <a:endParaRPr lang="en-US" dirty="0"/>
          </a:p>
          <a:p>
            <a:pPr lvl="2"/>
            <a:r>
              <a:rPr lang="en-US" dirty="0"/>
              <a:t>4. </a:t>
            </a:r>
            <a:r>
              <a:rPr lang="en-US" dirty="0" smtClean="0"/>
              <a:t>An individual holding out that he is personally liable for the debts of a corporation;</a:t>
            </a:r>
            <a:endParaRPr lang="en-US" dirty="0"/>
          </a:p>
          <a:p>
            <a:pPr lvl="2"/>
            <a:r>
              <a:rPr lang="en-US" dirty="0"/>
              <a:t>5. </a:t>
            </a:r>
            <a:r>
              <a:rPr lang="en-US" dirty="0" smtClean="0"/>
              <a:t>Identical directors and officers;</a:t>
            </a:r>
            <a:endParaRPr lang="en-US" dirty="0"/>
          </a:p>
          <a:p>
            <a:pPr lvl="2"/>
            <a:r>
              <a:rPr lang="en-US" dirty="0"/>
              <a:t>6. </a:t>
            </a:r>
            <a:r>
              <a:rPr lang="en-US" dirty="0" smtClean="0"/>
              <a:t>Failure to maintain minutes. </a:t>
            </a:r>
          </a:p>
          <a:p>
            <a:pPr lvl="2"/>
            <a:r>
              <a:rPr lang="en-US" dirty="0" smtClean="0"/>
              <a:t>7. Disregard of corporate formalities</a:t>
            </a:r>
          </a:p>
          <a:p>
            <a:pPr lvl="2"/>
            <a:r>
              <a:rPr lang="en-US" dirty="0" smtClean="0"/>
              <a:t>8. Inadequate capitalization.</a:t>
            </a:r>
          </a:p>
          <a:p>
            <a:pPr lvl="2"/>
            <a:r>
              <a:rPr lang="en-US" dirty="0" smtClean="0"/>
              <a:t>9. Use of corporation as a mere shell, instrumentality or conduit for the business of the individual.</a:t>
            </a:r>
          </a:p>
          <a:p>
            <a:pPr marL="577850" lvl="2" indent="0">
              <a:buNone/>
            </a:pPr>
            <a:endParaRPr lang="en-US" dirty="0" smtClean="0"/>
          </a:p>
          <a:p>
            <a:pPr lvl="1"/>
            <a:r>
              <a:rPr lang="en-US" dirty="0" smtClean="0"/>
              <a:t>See </a:t>
            </a:r>
            <a:r>
              <a:rPr lang="en-US" i="1" dirty="0" err="1" smtClean="0"/>
              <a:t>Towe</a:t>
            </a:r>
            <a:r>
              <a:rPr lang="en-US" i="1" dirty="0" smtClean="0"/>
              <a:t> Antique Ford Foundation v. IRS,</a:t>
            </a:r>
            <a:r>
              <a:rPr lang="en-US" dirty="0" smtClean="0"/>
              <a:t> 72 AFTR2d. 5495(9</a:t>
            </a:r>
            <a:r>
              <a:rPr lang="en-US" baseline="30000" dirty="0" smtClean="0"/>
              <a:t>th</a:t>
            </a:r>
            <a:r>
              <a:rPr lang="en-US" dirty="0" smtClean="0"/>
              <a:t> Cir. 1993) and </a:t>
            </a:r>
            <a:r>
              <a:rPr lang="en-US" i="1" dirty="0" smtClean="0"/>
              <a:t>Thomas </a:t>
            </a:r>
            <a:r>
              <a:rPr lang="en-US" i="1" dirty="0" err="1" smtClean="0"/>
              <a:t>Misik</a:t>
            </a:r>
            <a:r>
              <a:rPr lang="en-US" i="1" dirty="0" smtClean="0"/>
              <a:t> v. Thomas </a:t>
            </a:r>
            <a:r>
              <a:rPr lang="en-US" i="1" dirty="0" err="1" smtClean="0"/>
              <a:t>D’Arco</a:t>
            </a:r>
            <a:r>
              <a:rPr lang="en-US" dirty="0" smtClean="0"/>
              <a:t>, 197 Cal. App 4</a:t>
            </a:r>
            <a:r>
              <a:rPr lang="en-US" baseline="30000" dirty="0" smtClean="0"/>
              <a:t>th</a:t>
            </a:r>
            <a:r>
              <a:rPr lang="en-US" dirty="0" smtClean="0"/>
              <a:t>. 1065 (2011).  </a:t>
            </a:r>
          </a:p>
          <a:p>
            <a:pPr lvl="1"/>
            <a:endParaRPr lang="en-US" i="1" dirty="0" smtClean="0"/>
          </a:p>
          <a:p>
            <a:pPr lvl="2"/>
            <a:endParaRPr lang="en-US" dirty="0"/>
          </a:p>
        </p:txBody>
      </p:sp>
      <p:sp>
        <p:nvSpPr>
          <p:cNvPr id="4" name="Footer Placeholder 3"/>
          <p:cNvSpPr>
            <a:spLocks noGrp="1"/>
          </p:cNvSpPr>
          <p:nvPr>
            <p:ph type="ftr" sz="quarter" idx="11"/>
          </p:nvPr>
        </p:nvSpPr>
        <p:spPr>
          <a:xfrm>
            <a:off x="228600" y="6324600"/>
            <a:ext cx="2895600" cy="365125"/>
          </a:xfrm>
        </p:spPr>
        <p:txBody>
          <a:bodyPr/>
          <a:lstStyle/>
          <a:p>
            <a:r>
              <a:rPr lang="en-US" smtClean="0"/>
              <a:t>(c) David L. Rice</a:t>
            </a:r>
            <a:endParaRPr lang="en-US"/>
          </a:p>
        </p:txBody>
      </p:sp>
      <p:sp>
        <p:nvSpPr>
          <p:cNvPr id="5" name="Slide Number Placeholder 4"/>
          <p:cNvSpPr>
            <a:spLocks noGrp="1"/>
          </p:cNvSpPr>
          <p:nvPr>
            <p:ph type="sldNum" sz="quarter" idx="12"/>
          </p:nvPr>
        </p:nvSpPr>
        <p:spPr/>
        <p:txBody>
          <a:bodyPr/>
          <a:lstStyle/>
          <a:p>
            <a:fld id="{722F1124-7BE4-43FA-AB40-1E6218BE2B6C}" type="slidenum">
              <a:rPr lang="en-US" smtClean="0"/>
              <a:t>14</a:t>
            </a:fld>
            <a:endParaRPr lang="en-US"/>
          </a:p>
        </p:txBody>
      </p:sp>
    </p:spTree>
    <p:extLst>
      <p:ext uri="{BB962C8B-B14F-4D97-AF65-F5344CB8AC3E}">
        <p14:creationId xmlns:p14="http://schemas.microsoft.com/office/powerpoint/2010/main" val="2243683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Alter-Ego Lien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IRS issues Notice CC-2012-002 on 12/2/11 indicating that the IRS will try and assert federal law in making a determination of alter-ego.  In doing so the Office of Chief Counsel suggested to their counsel that they should present the Tenth Circuit’s broadly defined factors set forth in NLRB v. Greater Kansas City Roofing, 2 F3d 1047 (10</a:t>
            </a:r>
            <a:r>
              <a:rPr lang="en-US" baseline="30000" dirty="0" smtClean="0"/>
              <a:t>th</a:t>
            </a:r>
            <a:r>
              <a:rPr lang="en-US" dirty="0" smtClean="0"/>
              <a:t> Cir. 1993).  In that case the court held that the federal alter ego test in a two prong test: (1) whether there is such a unity of interest and lack of respect given to the separate identity of the corporation by its shareholders that the personalities and assets are indistinct, and (2) whether adherence to the corporate fiction sanctions a fraud, promotes injustice, or leads to an evasion of legal obligations.</a:t>
            </a:r>
            <a:endParaRPr lang="en-US" dirty="0"/>
          </a:p>
        </p:txBody>
      </p:sp>
      <p:sp>
        <p:nvSpPr>
          <p:cNvPr id="4" name="Footer Placeholder 3"/>
          <p:cNvSpPr>
            <a:spLocks noGrp="1"/>
          </p:cNvSpPr>
          <p:nvPr>
            <p:ph type="ftr" sz="quarter" idx="11"/>
          </p:nvPr>
        </p:nvSpPr>
        <p:spPr/>
        <p:txBody>
          <a:bodyPr/>
          <a:lstStyle/>
          <a:p>
            <a:r>
              <a:rPr lang="en-US" smtClean="0"/>
              <a:t>(c) David L. Rice</a:t>
            </a:r>
            <a:endParaRPr lang="en-US"/>
          </a:p>
        </p:txBody>
      </p:sp>
      <p:sp>
        <p:nvSpPr>
          <p:cNvPr id="5" name="Slide Number Placeholder 4"/>
          <p:cNvSpPr>
            <a:spLocks noGrp="1"/>
          </p:cNvSpPr>
          <p:nvPr>
            <p:ph type="sldNum" sz="quarter" idx="12"/>
          </p:nvPr>
        </p:nvSpPr>
        <p:spPr/>
        <p:txBody>
          <a:bodyPr/>
          <a:lstStyle/>
          <a:p>
            <a:fld id="{722F1124-7BE4-43FA-AB40-1E6218BE2B6C}" type="slidenum">
              <a:rPr lang="en-US" smtClean="0"/>
              <a:t>15</a:t>
            </a:fld>
            <a:endParaRPr lang="en-US"/>
          </a:p>
        </p:txBody>
      </p:sp>
    </p:spTree>
    <p:extLst>
      <p:ext uri="{BB962C8B-B14F-4D97-AF65-F5344CB8AC3E}">
        <p14:creationId xmlns:p14="http://schemas.microsoft.com/office/powerpoint/2010/main" val="2526064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 Ego Lien</a:t>
            </a:r>
            <a:endParaRPr lang="en-US" dirty="0"/>
          </a:p>
        </p:txBody>
      </p:sp>
      <p:sp>
        <p:nvSpPr>
          <p:cNvPr id="3" name="Content Placeholder 2"/>
          <p:cNvSpPr>
            <a:spLocks noGrp="1"/>
          </p:cNvSpPr>
          <p:nvPr>
            <p:ph idx="1"/>
          </p:nvPr>
        </p:nvSpPr>
        <p:spPr/>
        <p:txBody>
          <a:bodyPr/>
          <a:lstStyle/>
          <a:p>
            <a:r>
              <a:rPr lang="en-US" dirty="0" smtClean="0"/>
              <a:t>Persons identified as alter-egos are not entitled to CDP hearings and Area Counsel must approve the lien.  See IRM 5.12.1.2.11.</a:t>
            </a:r>
          </a:p>
          <a:p>
            <a:r>
              <a:rPr lang="en-US" dirty="0" smtClean="0"/>
              <a:t>The person identified as </a:t>
            </a:r>
            <a:r>
              <a:rPr lang="en-US" smtClean="0"/>
              <a:t>the alter-ego </a:t>
            </a:r>
            <a:r>
              <a:rPr lang="en-US" dirty="0" smtClean="0"/>
              <a:t>may appeal under the Collections Appeal </a:t>
            </a:r>
            <a:r>
              <a:rPr lang="en-US" smtClean="0"/>
              <a:t>Program process.</a:t>
            </a:r>
            <a:endParaRPr lang="en-US"/>
          </a:p>
        </p:txBody>
      </p:sp>
      <p:sp>
        <p:nvSpPr>
          <p:cNvPr id="4" name="Footer Placeholder 3"/>
          <p:cNvSpPr>
            <a:spLocks noGrp="1"/>
          </p:cNvSpPr>
          <p:nvPr>
            <p:ph type="ftr" sz="quarter" idx="11"/>
          </p:nvPr>
        </p:nvSpPr>
        <p:spPr/>
        <p:txBody>
          <a:bodyPr/>
          <a:lstStyle/>
          <a:p>
            <a:r>
              <a:rPr lang="en-US" smtClean="0"/>
              <a:t>(c) David L. Rice</a:t>
            </a:r>
            <a:endParaRPr lang="en-US"/>
          </a:p>
        </p:txBody>
      </p:sp>
      <p:sp>
        <p:nvSpPr>
          <p:cNvPr id="5" name="Slide Number Placeholder 4"/>
          <p:cNvSpPr>
            <a:spLocks noGrp="1"/>
          </p:cNvSpPr>
          <p:nvPr>
            <p:ph type="sldNum" sz="quarter" idx="12"/>
          </p:nvPr>
        </p:nvSpPr>
        <p:spPr/>
        <p:txBody>
          <a:bodyPr/>
          <a:lstStyle/>
          <a:p>
            <a:fld id="{722F1124-7BE4-43FA-AB40-1E6218BE2B6C}" type="slidenum">
              <a:rPr lang="en-US" smtClean="0"/>
              <a:t>16</a:t>
            </a:fld>
            <a:endParaRPr lang="en-US"/>
          </a:p>
        </p:txBody>
      </p:sp>
    </p:spTree>
    <p:extLst>
      <p:ext uri="{BB962C8B-B14F-4D97-AF65-F5344CB8AC3E}">
        <p14:creationId xmlns:p14="http://schemas.microsoft.com/office/powerpoint/2010/main" val="2285155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Various Theories to Impose Liens</a:t>
            </a:r>
            <a:endParaRPr lang="en-US" dirty="0"/>
          </a:p>
        </p:txBody>
      </p:sp>
      <p:sp>
        <p:nvSpPr>
          <p:cNvPr id="3" name="Content Placeholder 2"/>
          <p:cNvSpPr>
            <a:spLocks noGrp="1"/>
          </p:cNvSpPr>
          <p:nvPr>
            <p:ph idx="1"/>
          </p:nvPr>
        </p:nvSpPr>
        <p:spPr>
          <a:xfrm>
            <a:off x="762000" y="1828800"/>
            <a:ext cx="7583488" cy="4297363"/>
          </a:xfrm>
        </p:spPr>
        <p:txBody>
          <a:bodyPr>
            <a:normAutofit lnSpcReduction="10000"/>
          </a:bodyPr>
          <a:lstStyle/>
          <a:p>
            <a:r>
              <a:rPr lang="en-US" dirty="0" smtClean="0"/>
              <a:t>Transferee Liability – IRC Section </a:t>
            </a:r>
            <a:r>
              <a:rPr lang="en-US" dirty="0" smtClean="0"/>
              <a:t>6901.</a:t>
            </a:r>
            <a:r>
              <a:rPr lang="en-US" dirty="0"/>
              <a:t>	</a:t>
            </a:r>
            <a:r>
              <a:rPr lang="en-US" dirty="0" smtClean="0"/>
              <a:t>This is a creditor protection device going back hundreds of years and is based upon common law.  The basic premise is that the IRS can go after anyone who received assets for money for less than FMV.</a:t>
            </a:r>
            <a:endParaRPr lang="en-US" dirty="0" smtClean="0"/>
          </a:p>
          <a:p>
            <a:r>
              <a:rPr lang="en-US" dirty="0" smtClean="0"/>
              <a:t>Nominee Lien – IRC Section </a:t>
            </a:r>
            <a:r>
              <a:rPr lang="en-US" dirty="0" smtClean="0"/>
              <a:t>6320.  A Nominee situation generally involves a fraudulent conveyance or transfer of a taxpayer’s property to avoid legal obligations.  In other words, even though property is held in a third party’s name, it still belongs to the taxpayer.  </a:t>
            </a:r>
            <a:r>
              <a:rPr lang="en-US" dirty="0" smtClean="0"/>
              <a:t>Area Counsel approval is needed prior to filing a lien.  See IRM 5.17.2.5.7.2(6).</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 David L. Rice</a:t>
            </a:r>
            <a:endParaRPr lang="en-US"/>
          </a:p>
        </p:txBody>
      </p:sp>
      <p:sp>
        <p:nvSpPr>
          <p:cNvPr id="6" name="Slide Number Placeholder 5"/>
          <p:cNvSpPr>
            <a:spLocks noGrp="1"/>
          </p:cNvSpPr>
          <p:nvPr>
            <p:ph type="sldNum" sz="quarter" idx="12"/>
          </p:nvPr>
        </p:nvSpPr>
        <p:spPr/>
        <p:txBody>
          <a:bodyPr/>
          <a:lstStyle/>
          <a:p>
            <a:fld id="{722F1124-7BE4-43FA-AB40-1E6218BE2B6C}" type="slidenum">
              <a:rPr lang="en-US" smtClean="0"/>
              <a:t>2</a:t>
            </a:fld>
            <a:endParaRPr lang="en-US"/>
          </a:p>
        </p:txBody>
      </p:sp>
    </p:spTree>
    <p:extLst>
      <p:ext uri="{BB962C8B-B14F-4D97-AF65-F5344CB8AC3E}">
        <p14:creationId xmlns:p14="http://schemas.microsoft.com/office/powerpoint/2010/main" val="1855774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Various Theories to Impose Liens</a:t>
            </a:r>
            <a:endParaRPr lang="en-US" dirty="0"/>
          </a:p>
        </p:txBody>
      </p:sp>
      <p:sp>
        <p:nvSpPr>
          <p:cNvPr id="3" name="Content Placeholder 2"/>
          <p:cNvSpPr>
            <a:spLocks noGrp="1"/>
          </p:cNvSpPr>
          <p:nvPr>
            <p:ph idx="1"/>
          </p:nvPr>
        </p:nvSpPr>
        <p:spPr/>
        <p:txBody>
          <a:bodyPr/>
          <a:lstStyle/>
          <a:p>
            <a:r>
              <a:rPr lang="en-US" dirty="0" smtClean="0"/>
              <a:t>Alter-Ego Lien.  Under this doctrine the IRS can disregard an entity’s separate legal identity in order to extend liability and prevent abuse.  On the other hand, if an entity is the alter-ego of the taxpayer, the the assets of the entity may be used to satisfy the debts of the individual taxpayer.  This is sometimes called “reverse piercing of the corporate veil.”</a:t>
            </a:r>
          </a:p>
          <a:p>
            <a:r>
              <a:rPr lang="en-US" dirty="0" smtClean="0"/>
              <a:t>Area Counsel approval is required prior to filing this type of lien.  See IRM 5.17.2.5.7.1 (6)</a:t>
            </a:r>
            <a:endParaRPr lang="en-US" dirty="0"/>
          </a:p>
        </p:txBody>
      </p:sp>
      <p:sp>
        <p:nvSpPr>
          <p:cNvPr id="4" name="Footer Placeholder 3"/>
          <p:cNvSpPr>
            <a:spLocks noGrp="1"/>
          </p:cNvSpPr>
          <p:nvPr>
            <p:ph type="ftr" sz="quarter" idx="11"/>
          </p:nvPr>
        </p:nvSpPr>
        <p:spPr/>
        <p:txBody>
          <a:bodyPr/>
          <a:lstStyle/>
          <a:p>
            <a:r>
              <a:rPr lang="en-US" smtClean="0"/>
              <a:t>(c) David L. Rice</a:t>
            </a:r>
            <a:endParaRPr lang="en-US"/>
          </a:p>
        </p:txBody>
      </p:sp>
      <p:sp>
        <p:nvSpPr>
          <p:cNvPr id="5" name="Slide Number Placeholder 4"/>
          <p:cNvSpPr>
            <a:spLocks noGrp="1"/>
          </p:cNvSpPr>
          <p:nvPr>
            <p:ph type="sldNum" sz="quarter" idx="12"/>
          </p:nvPr>
        </p:nvSpPr>
        <p:spPr/>
        <p:txBody>
          <a:bodyPr/>
          <a:lstStyle/>
          <a:p>
            <a:fld id="{722F1124-7BE4-43FA-AB40-1E6218BE2B6C}" type="slidenum">
              <a:rPr lang="en-US" smtClean="0"/>
              <a:t>3</a:t>
            </a:fld>
            <a:endParaRPr lang="en-US"/>
          </a:p>
        </p:txBody>
      </p:sp>
    </p:spTree>
    <p:extLst>
      <p:ext uri="{BB962C8B-B14F-4D97-AF65-F5344CB8AC3E}">
        <p14:creationId xmlns:p14="http://schemas.microsoft.com/office/powerpoint/2010/main" val="2497417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Transferee Liability</a:t>
            </a:r>
            <a:endParaRPr lang="en-US" dirty="0"/>
          </a:p>
        </p:txBody>
      </p:sp>
      <p:sp>
        <p:nvSpPr>
          <p:cNvPr id="3" name="Content Placeholder 2"/>
          <p:cNvSpPr>
            <a:spLocks noGrp="1"/>
          </p:cNvSpPr>
          <p:nvPr>
            <p:ph idx="1"/>
          </p:nvPr>
        </p:nvSpPr>
        <p:spPr/>
        <p:txBody>
          <a:bodyPr>
            <a:normAutofit fontScale="47500" lnSpcReduction="20000"/>
          </a:bodyPr>
          <a:lstStyle/>
          <a:p>
            <a:pPr fontAlgn="base"/>
            <a:r>
              <a:rPr lang="en-US" b="1" dirty="0" smtClean="0"/>
              <a:t>IRC </a:t>
            </a:r>
            <a:r>
              <a:rPr lang="en-US" dirty="0" smtClean="0"/>
              <a:t>§ </a:t>
            </a:r>
            <a:r>
              <a:rPr lang="en-US" dirty="0"/>
              <a:t>6901</a:t>
            </a:r>
          </a:p>
          <a:p>
            <a:pPr fontAlgn="base"/>
            <a:r>
              <a:rPr lang="en-US" b="1" dirty="0" smtClean="0"/>
              <a:t>(</a:t>
            </a:r>
            <a:r>
              <a:rPr lang="en-US" b="1" dirty="0"/>
              <a:t>a)</a:t>
            </a:r>
            <a:r>
              <a:rPr lang="en-US" dirty="0"/>
              <a:t> </a:t>
            </a:r>
            <a:r>
              <a:rPr lang="en-US" b="1" dirty="0"/>
              <a:t>Method of </a:t>
            </a:r>
            <a:r>
              <a:rPr lang="en-US" b="1" dirty="0" smtClean="0"/>
              <a:t>collection.  </a:t>
            </a:r>
            <a:r>
              <a:rPr lang="en-US" dirty="0" smtClean="0"/>
              <a:t>The </a:t>
            </a:r>
            <a:r>
              <a:rPr lang="en-US" dirty="0"/>
              <a:t>amounts of the following liabilities shall, except as hereinafter in this section provided, be assessed, paid, and collected in the same manner and subject to the same provisions and limitations as in the case of the taxes with respect to which the liabilities were incurred:</a:t>
            </a:r>
          </a:p>
          <a:p>
            <a:pPr fontAlgn="base"/>
            <a:r>
              <a:rPr lang="en-US" b="1" dirty="0"/>
              <a:t>(1)</a:t>
            </a:r>
            <a:r>
              <a:rPr lang="en-US" dirty="0"/>
              <a:t> </a:t>
            </a:r>
            <a:r>
              <a:rPr lang="en-US" b="1" dirty="0"/>
              <a:t>Income, estate, and gift taxes(A)</a:t>
            </a:r>
            <a:r>
              <a:rPr lang="en-US" dirty="0"/>
              <a:t> </a:t>
            </a:r>
            <a:r>
              <a:rPr lang="en-US" b="1" dirty="0" smtClean="0"/>
              <a:t>Transferees.  </a:t>
            </a:r>
            <a:r>
              <a:rPr lang="en-US" dirty="0" smtClean="0"/>
              <a:t>The </a:t>
            </a:r>
            <a:r>
              <a:rPr lang="en-US" dirty="0"/>
              <a:t>liability, at law or in equity, of a transferee of property—</a:t>
            </a:r>
          </a:p>
          <a:p>
            <a:pPr fontAlgn="base"/>
            <a:r>
              <a:rPr lang="en-US" b="1" dirty="0"/>
              <a:t>(i)</a:t>
            </a:r>
            <a:r>
              <a:rPr lang="en-US" dirty="0"/>
              <a:t> of a taxpayer in the case of a tax imposed by subtitle A (relating to income taxes),</a:t>
            </a:r>
          </a:p>
          <a:p>
            <a:pPr fontAlgn="base"/>
            <a:r>
              <a:rPr lang="en-US" b="1" dirty="0"/>
              <a:t>(ii)</a:t>
            </a:r>
            <a:r>
              <a:rPr lang="en-US" dirty="0"/>
              <a:t> of a decedent in the case of a tax imposed by chapter 11 (relating to estate taxes). or</a:t>
            </a:r>
          </a:p>
          <a:p>
            <a:pPr fontAlgn="base"/>
            <a:r>
              <a:rPr lang="en-US" b="1" dirty="0"/>
              <a:t>(iii)</a:t>
            </a:r>
            <a:r>
              <a:rPr lang="en-US" dirty="0"/>
              <a:t> of a donor in the case of a tax imposed by chapter 12 (relating to gift taxes),in respect of the tax imposed by subtitle A or B.</a:t>
            </a:r>
          </a:p>
          <a:p>
            <a:pPr fontAlgn="base"/>
            <a:r>
              <a:rPr lang="en-US" b="1" dirty="0"/>
              <a:t>(B)</a:t>
            </a:r>
            <a:r>
              <a:rPr lang="en-US" dirty="0"/>
              <a:t> </a:t>
            </a:r>
            <a:r>
              <a:rPr lang="en-US" b="1" dirty="0" smtClean="0"/>
              <a:t>Fiduciaries.  </a:t>
            </a:r>
            <a:r>
              <a:rPr lang="en-US" dirty="0" smtClean="0"/>
              <a:t>The </a:t>
            </a:r>
            <a:r>
              <a:rPr lang="en-US" dirty="0"/>
              <a:t>liability of a fiduciary under section </a:t>
            </a:r>
            <a:r>
              <a:rPr lang="en-US" dirty="0">
                <a:hlinkClick r:id="rId3" tooltip="§ 3713 - Priority of Government claims"/>
              </a:rPr>
              <a:t>3713</a:t>
            </a:r>
            <a:r>
              <a:rPr lang="en-US" dirty="0"/>
              <a:t> </a:t>
            </a:r>
            <a:r>
              <a:rPr lang="en-US" dirty="0">
                <a:hlinkClick r:id="rId4" tooltip="(b)"/>
              </a:rPr>
              <a:t>(b)</a:t>
            </a:r>
            <a:r>
              <a:rPr lang="en-US" dirty="0"/>
              <a:t> of title </a:t>
            </a:r>
            <a:r>
              <a:rPr lang="en-US" dirty="0">
                <a:hlinkClick r:id="rId5" tooltip="Title 31 - MONEY AND FINANCE"/>
              </a:rPr>
              <a:t>31</a:t>
            </a:r>
            <a:r>
              <a:rPr lang="en-US" dirty="0"/>
              <a:t>, United States </a:t>
            </a:r>
            <a:r>
              <a:rPr lang="en-US" dirty="0" smtClean="0"/>
              <a:t>Code in </a:t>
            </a:r>
            <a:r>
              <a:rPr lang="en-US" dirty="0"/>
              <a:t>respect of the payment of any tax described in subparagraph (A) from the estate of the taxpayer, the decedent, or the donor, as the case may be.</a:t>
            </a:r>
          </a:p>
          <a:p>
            <a:pPr fontAlgn="base"/>
            <a:r>
              <a:rPr lang="en-US" b="1" dirty="0"/>
              <a:t>(2)</a:t>
            </a:r>
            <a:r>
              <a:rPr lang="en-US" dirty="0"/>
              <a:t> </a:t>
            </a:r>
            <a:r>
              <a:rPr lang="en-US" b="1" dirty="0"/>
              <a:t>Other </a:t>
            </a:r>
            <a:r>
              <a:rPr lang="en-US" b="1" dirty="0" smtClean="0"/>
              <a:t>taxes.  </a:t>
            </a:r>
            <a:r>
              <a:rPr lang="en-US" dirty="0" smtClean="0"/>
              <a:t>The </a:t>
            </a:r>
            <a:r>
              <a:rPr lang="en-US" dirty="0"/>
              <a:t>liability, at law or in equity of a transferee of property of any person liable in respect of any tax imposed by this title (other than a tax imposed by subtitle A or B), but only if such liability arises on the liquidation of a partnership or corporation, or on a reorganization within the meaning of section </a:t>
            </a:r>
            <a:r>
              <a:rPr lang="en-US" dirty="0">
                <a:hlinkClick r:id="rId6" tooltip="§ 368 - Definitions relating to corporate reorganizations"/>
              </a:rPr>
              <a:t>368</a:t>
            </a:r>
            <a:r>
              <a:rPr lang="en-US" dirty="0"/>
              <a:t> </a:t>
            </a:r>
            <a:r>
              <a:rPr lang="en-US" dirty="0">
                <a:hlinkClick r:id="rId7" tooltip="(a)"/>
              </a:rPr>
              <a:t>(a</a:t>
            </a:r>
            <a:r>
              <a:rPr lang="en-US" dirty="0" smtClean="0">
                <a:hlinkClick r:id="rId7" tooltip="(a)"/>
              </a:rPr>
              <a:t>)</a:t>
            </a:r>
            <a:r>
              <a:rPr lang="en-US" dirty="0" smtClean="0"/>
              <a:t>.</a:t>
            </a:r>
          </a:p>
          <a:p>
            <a:pPr fontAlgn="base"/>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(c) David L. Rice</a:t>
            </a:r>
            <a:endParaRPr lang="en-US"/>
          </a:p>
        </p:txBody>
      </p:sp>
      <p:sp>
        <p:nvSpPr>
          <p:cNvPr id="5" name="Slide Number Placeholder 4"/>
          <p:cNvSpPr>
            <a:spLocks noGrp="1"/>
          </p:cNvSpPr>
          <p:nvPr>
            <p:ph type="sldNum" sz="quarter" idx="12"/>
          </p:nvPr>
        </p:nvSpPr>
        <p:spPr/>
        <p:txBody>
          <a:bodyPr/>
          <a:lstStyle/>
          <a:p>
            <a:fld id="{722F1124-7BE4-43FA-AB40-1E6218BE2B6C}" type="slidenum">
              <a:rPr lang="en-US" smtClean="0"/>
              <a:t>4</a:t>
            </a:fld>
            <a:endParaRPr lang="en-US"/>
          </a:p>
        </p:txBody>
      </p:sp>
    </p:spTree>
    <p:extLst>
      <p:ext uri="{BB962C8B-B14F-4D97-AF65-F5344CB8AC3E}">
        <p14:creationId xmlns:p14="http://schemas.microsoft.com/office/powerpoint/2010/main" val="1757708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Transferee Liability</a:t>
            </a:r>
            <a:endParaRPr lang="en-US" dirty="0"/>
          </a:p>
        </p:txBody>
      </p:sp>
      <p:sp>
        <p:nvSpPr>
          <p:cNvPr id="4" name="Footer Placeholder 3"/>
          <p:cNvSpPr>
            <a:spLocks noGrp="1"/>
          </p:cNvSpPr>
          <p:nvPr>
            <p:ph type="ftr" sz="quarter" idx="11"/>
          </p:nvPr>
        </p:nvSpPr>
        <p:spPr/>
        <p:txBody>
          <a:bodyPr/>
          <a:lstStyle/>
          <a:p>
            <a:r>
              <a:rPr lang="en-US" smtClean="0"/>
              <a:t>(c) David L. Rice</a:t>
            </a:r>
            <a:endParaRPr lang="en-US"/>
          </a:p>
        </p:txBody>
      </p:sp>
      <p:sp>
        <p:nvSpPr>
          <p:cNvPr id="5" name="Content Placeholder 4"/>
          <p:cNvSpPr>
            <a:spLocks noGrp="1"/>
          </p:cNvSpPr>
          <p:nvPr>
            <p:ph idx="1"/>
          </p:nvPr>
        </p:nvSpPr>
        <p:spPr>
          <a:xfrm>
            <a:off x="609600" y="1828800"/>
            <a:ext cx="7583488" cy="4297363"/>
          </a:xfrm>
        </p:spPr>
        <p:txBody>
          <a:bodyPr>
            <a:noAutofit/>
          </a:bodyPr>
          <a:lstStyle/>
          <a:p>
            <a:pPr marL="0" indent="0">
              <a:buNone/>
            </a:pPr>
            <a:r>
              <a:rPr lang="en-US" sz="1800" dirty="0"/>
              <a:t>b) Liability</a:t>
            </a:r>
          </a:p>
          <a:p>
            <a:pPr marL="0" indent="0">
              <a:buNone/>
            </a:pPr>
            <a:r>
              <a:rPr lang="en-US" sz="1800" dirty="0"/>
              <a:t>Any liability referred to in subsection (a) may be either as to the amount of tax shown on a return or as to any deficiency or underpayment of any tax.</a:t>
            </a:r>
          </a:p>
          <a:p>
            <a:pPr marL="0" indent="0">
              <a:buNone/>
            </a:pPr>
            <a:r>
              <a:rPr lang="en-US" sz="1800" dirty="0"/>
              <a:t>(c) Period of limitations</a:t>
            </a:r>
          </a:p>
          <a:p>
            <a:pPr marL="0" indent="0">
              <a:buNone/>
            </a:pPr>
            <a:r>
              <a:rPr lang="en-US" sz="1800" dirty="0"/>
              <a:t>The period of limitations for assessment of any such liability of a transferee or a fiduciary shall be as follows:</a:t>
            </a:r>
          </a:p>
          <a:p>
            <a:pPr marL="0" indent="0">
              <a:buNone/>
            </a:pPr>
            <a:r>
              <a:rPr lang="en-US" sz="1800" dirty="0"/>
              <a:t>(1) Initial transferee</a:t>
            </a:r>
          </a:p>
          <a:p>
            <a:pPr marL="0" indent="0">
              <a:buNone/>
            </a:pPr>
            <a:r>
              <a:rPr lang="en-US" sz="1800" dirty="0"/>
              <a:t>In the case of the liability of an initial transferee, within 1 year after the expiration of the period of limitation for assessment against the transferor;</a:t>
            </a:r>
          </a:p>
          <a:p>
            <a:pPr marL="0" indent="0">
              <a:buNone/>
            </a:pPr>
            <a:endParaRPr lang="en-US" sz="1800" dirty="0"/>
          </a:p>
        </p:txBody>
      </p:sp>
      <p:sp>
        <p:nvSpPr>
          <p:cNvPr id="6" name="Slide Number Placeholder 5"/>
          <p:cNvSpPr>
            <a:spLocks noGrp="1"/>
          </p:cNvSpPr>
          <p:nvPr>
            <p:ph type="sldNum" sz="quarter" idx="12"/>
          </p:nvPr>
        </p:nvSpPr>
        <p:spPr/>
        <p:txBody>
          <a:bodyPr/>
          <a:lstStyle/>
          <a:p>
            <a:fld id="{722F1124-7BE4-43FA-AB40-1E6218BE2B6C}" type="slidenum">
              <a:rPr lang="en-US" smtClean="0"/>
              <a:t>5</a:t>
            </a:fld>
            <a:endParaRPr lang="en-US"/>
          </a:p>
        </p:txBody>
      </p:sp>
    </p:spTree>
    <p:extLst>
      <p:ext uri="{BB962C8B-B14F-4D97-AF65-F5344CB8AC3E}">
        <p14:creationId xmlns:p14="http://schemas.microsoft.com/office/powerpoint/2010/main" val="1900922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Transferee Liability</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(2</a:t>
            </a:r>
            <a:r>
              <a:rPr lang="en-US" dirty="0"/>
              <a:t>) Transferee of transferee</a:t>
            </a:r>
          </a:p>
          <a:p>
            <a:pPr marL="0" indent="0">
              <a:buNone/>
            </a:pPr>
            <a:r>
              <a:rPr lang="en-US" dirty="0"/>
              <a:t>In the case of the liability of a transferee of a transferee, within 1 year after the expiration of the period of limitation for assessment against the preceding transferee, but not more than 3 years after the expiration of the period of limitation for assessment against the initial transferor;</a:t>
            </a:r>
          </a:p>
          <a:p>
            <a:pPr marL="0" indent="0">
              <a:buNone/>
            </a:pPr>
            <a:r>
              <a:rPr lang="en-US" dirty="0"/>
              <a:t>except that if, before the expiration of the period of limitation for the assessment of the liability of the transferee, a court proceeding for the collection of the tax or liability in respect thereof has been begun against the initial transferor or the last preceding transferee, respectively, then the period of limitation for assessment of the liability of the transferee shall expire 1 year after the return of execution in the court proceeding.</a:t>
            </a:r>
          </a:p>
          <a:p>
            <a:pPr marL="0" indent="0">
              <a:buNone/>
            </a:pPr>
            <a:r>
              <a:rPr lang="en-US" dirty="0"/>
              <a:t>(3) </a:t>
            </a:r>
            <a:r>
              <a:rPr lang="en-US" dirty="0" smtClean="0"/>
              <a:t>Fiduciary</a:t>
            </a:r>
            <a:endParaRPr lang="en-US" dirty="0"/>
          </a:p>
          <a:p>
            <a:pPr marL="0" indent="0">
              <a:buNone/>
            </a:pPr>
            <a:r>
              <a:rPr lang="en-US" dirty="0"/>
              <a:t>In the case of the liability of a fiduciary, not later than 1 year after the liability arises or not later than the expiration of the period for collection of the tax in respect of which such liability arises, whichever is the later.</a:t>
            </a:r>
          </a:p>
          <a:p>
            <a:endParaRPr lang="en-US" dirty="0"/>
          </a:p>
        </p:txBody>
      </p:sp>
      <p:sp>
        <p:nvSpPr>
          <p:cNvPr id="4" name="Footer Placeholder 3"/>
          <p:cNvSpPr>
            <a:spLocks noGrp="1"/>
          </p:cNvSpPr>
          <p:nvPr>
            <p:ph type="ftr" sz="quarter" idx="11"/>
          </p:nvPr>
        </p:nvSpPr>
        <p:spPr/>
        <p:txBody>
          <a:bodyPr/>
          <a:lstStyle/>
          <a:p>
            <a:r>
              <a:rPr lang="en-US" smtClean="0"/>
              <a:t>(c) David L. Rice</a:t>
            </a:r>
            <a:endParaRPr lang="en-US"/>
          </a:p>
        </p:txBody>
      </p:sp>
      <p:sp>
        <p:nvSpPr>
          <p:cNvPr id="6" name="Slide Number Placeholder 5"/>
          <p:cNvSpPr>
            <a:spLocks noGrp="1"/>
          </p:cNvSpPr>
          <p:nvPr>
            <p:ph type="sldNum" sz="quarter" idx="12"/>
          </p:nvPr>
        </p:nvSpPr>
        <p:spPr/>
        <p:txBody>
          <a:bodyPr/>
          <a:lstStyle/>
          <a:p>
            <a:fld id="{722F1124-7BE4-43FA-AB40-1E6218BE2B6C}" type="slidenum">
              <a:rPr lang="en-US" smtClean="0"/>
              <a:t>6</a:t>
            </a:fld>
            <a:endParaRPr lang="en-US"/>
          </a:p>
        </p:txBody>
      </p:sp>
    </p:spTree>
    <p:extLst>
      <p:ext uri="{BB962C8B-B14F-4D97-AF65-F5344CB8AC3E}">
        <p14:creationId xmlns:p14="http://schemas.microsoft.com/office/powerpoint/2010/main" val="663098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Transferee Liability</a:t>
            </a:r>
            <a:endParaRPr lang="en-US" dirty="0"/>
          </a:p>
        </p:txBody>
      </p:sp>
      <p:sp>
        <p:nvSpPr>
          <p:cNvPr id="3" name="Content Placeholder 2"/>
          <p:cNvSpPr>
            <a:spLocks noGrp="1"/>
          </p:cNvSpPr>
          <p:nvPr>
            <p:ph idx="1"/>
          </p:nvPr>
        </p:nvSpPr>
        <p:spPr/>
        <p:txBody>
          <a:bodyPr>
            <a:normAutofit lnSpcReduction="10000"/>
          </a:bodyPr>
          <a:lstStyle/>
          <a:p>
            <a:r>
              <a:rPr lang="en-US" dirty="0" smtClean="0"/>
              <a:t>IRS must prove 5 elements (See IRM 4.11.52.5.2):</a:t>
            </a:r>
          </a:p>
          <a:p>
            <a:pPr lvl="1"/>
            <a:endParaRPr lang="en-US" dirty="0"/>
          </a:p>
          <a:p>
            <a:pPr lvl="1"/>
            <a:r>
              <a:rPr lang="en-US" dirty="0" smtClean="0"/>
              <a:t>The transferor became insolvent when the transfer occurred or because of a series of transfers.</a:t>
            </a:r>
          </a:p>
          <a:p>
            <a:pPr lvl="1"/>
            <a:r>
              <a:rPr lang="en-US" dirty="0" smtClean="0"/>
              <a:t>The transfer was for less than adequate consideration.</a:t>
            </a:r>
          </a:p>
          <a:p>
            <a:pPr lvl="1"/>
            <a:r>
              <a:rPr lang="en-US" dirty="0" smtClean="0"/>
              <a:t>The transfer was made after the tax liability accrued.  The tax liability need not have been assessed at the time of the transfer as long as the debt accrued.</a:t>
            </a:r>
          </a:p>
          <a:p>
            <a:pPr lvl="1"/>
            <a:r>
              <a:rPr lang="en-US" dirty="0" smtClean="0"/>
              <a:t>The transferor was liable for the tax.</a:t>
            </a:r>
          </a:p>
          <a:p>
            <a:pPr lvl="1"/>
            <a:r>
              <a:rPr lang="en-US" dirty="0" smtClean="0"/>
              <a:t>The IRS made reasonable attempts to collect the debt from the transferor or it would have been futile.  Bankruptcy of a taxpayer or dissolution of a corporation.</a:t>
            </a:r>
            <a:endParaRPr lang="en-US" dirty="0"/>
          </a:p>
        </p:txBody>
      </p:sp>
      <p:sp>
        <p:nvSpPr>
          <p:cNvPr id="4" name="Footer Placeholder 3"/>
          <p:cNvSpPr>
            <a:spLocks noGrp="1"/>
          </p:cNvSpPr>
          <p:nvPr>
            <p:ph type="ftr" sz="quarter" idx="11"/>
          </p:nvPr>
        </p:nvSpPr>
        <p:spPr/>
        <p:txBody>
          <a:bodyPr/>
          <a:lstStyle/>
          <a:p>
            <a:r>
              <a:rPr lang="en-US" smtClean="0"/>
              <a:t>(c) David L. Rice</a:t>
            </a:r>
            <a:endParaRPr lang="en-US"/>
          </a:p>
        </p:txBody>
      </p:sp>
      <p:sp>
        <p:nvSpPr>
          <p:cNvPr id="5" name="Slide Number Placeholder 4"/>
          <p:cNvSpPr>
            <a:spLocks noGrp="1"/>
          </p:cNvSpPr>
          <p:nvPr>
            <p:ph type="sldNum" sz="quarter" idx="12"/>
          </p:nvPr>
        </p:nvSpPr>
        <p:spPr/>
        <p:txBody>
          <a:bodyPr/>
          <a:lstStyle/>
          <a:p>
            <a:fld id="{722F1124-7BE4-43FA-AB40-1E6218BE2B6C}" type="slidenum">
              <a:rPr lang="en-US" smtClean="0"/>
              <a:t>7</a:t>
            </a:fld>
            <a:endParaRPr lang="en-US"/>
          </a:p>
        </p:txBody>
      </p:sp>
    </p:spTree>
    <p:extLst>
      <p:ext uri="{BB962C8B-B14F-4D97-AF65-F5344CB8AC3E}">
        <p14:creationId xmlns:p14="http://schemas.microsoft.com/office/powerpoint/2010/main" val="1932818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Transferee Lien</a:t>
            </a:r>
            <a:endParaRPr lang="en-US" dirty="0"/>
          </a:p>
        </p:txBody>
      </p:sp>
      <p:sp>
        <p:nvSpPr>
          <p:cNvPr id="3" name="Content Placeholder 2"/>
          <p:cNvSpPr>
            <a:spLocks noGrp="1"/>
          </p:cNvSpPr>
          <p:nvPr>
            <p:ph idx="1"/>
          </p:nvPr>
        </p:nvSpPr>
        <p:spPr/>
        <p:txBody>
          <a:bodyPr/>
          <a:lstStyle/>
          <a:p>
            <a:r>
              <a:rPr lang="en-US" dirty="0" smtClean="0"/>
              <a:t>There are 3 principle methods by which the United States may proceed where assets have been transferred in fraud of creditors.</a:t>
            </a:r>
          </a:p>
          <a:p>
            <a:pPr lvl="1"/>
            <a:endParaRPr lang="en-US" dirty="0"/>
          </a:p>
          <a:p>
            <a:pPr lvl="2"/>
            <a:r>
              <a:rPr lang="en-US" dirty="0" smtClean="0"/>
              <a:t>Setting aside fraudulent conveyances.</a:t>
            </a:r>
          </a:p>
          <a:p>
            <a:pPr lvl="2"/>
            <a:r>
              <a:rPr lang="en-US" dirty="0" smtClean="0"/>
              <a:t>Transferee liability by civil lawsuit.</a:t>
            </a:r>
          </a:p>
          <a:p>
            <a:pPr lvl="2"/>
            <a:r>
              <a:rPr lang="en-US" dirty="0" smtClean="0"/>
              <a:t>Transferee liability by notice of deficiency.</a:t>
            </a:r>
          </a:p>
          <a:p>
            <a:pPr lvl="2"/>
            <a:endParaRPr lang="en-US" dirty="0" smtClean="0"/>
          </a:p>
          <a:p>
            <a:r>
              <a:rPr lang="en-US" dirty="0" smtClean="0"/>
              <a:t>IRM provides that notice of deficiency should be looked at first.  See IRM 5.1.14.2.</a:t>
            </a:r>
            <a:endParaRPr lang="en-US" dirty="0"/>
          </a:p>
        </p:txBody>
      </p:sp>
      <p:sp>
        <p:nvSpPr>
          <p:cNvPr id="4" name="Footer Placeholder 3"/>
          <p:cNvSpPr>
            <a:spLocks noGrp="1"/>
          </p:cNvSpPr>
          <p:nvPr>
            <p:ph type="ftr" sz="quarter" idx="11"/>
          </p:nvPr>
        </p:nvSpPr>
        <p:spPr/>
        <p:txBody>
          <a:bodyPr/>
          <a:lstStyle/>
          <a:p>
            <a:r>
              <a:rPr lang="en-US" smtClean="0"/>
              <a:t>(c) David L. Rice</a:t>
            </a:r>
            <a:endParaRPr lang="en-US"/>
          </a:p>
        </p:txBody>
      </p:sp>
      <p:sp>
        <p:nvSpPr>
          <p:cNvPr id="5" name="Slide Number Placeholder 4"/>
          <p:cNvSpPr>
            <a:spLocks noGrp="1"/>
          </p:cNvSpPr>
          <p:nvPr>
            <p:ph type="sldNum" sz="quarter" idx="12"/>
          </p:nvPr>
        </p:nvSpPr>
        <p:spPr/>
        <p:txBody>
          <a:bodyPr/>
          <a:lstStyle/>
          <a:p>
            <a:fld id="{722F1124-7BE4-43FA-AB40-1E6218BE2B6C}" type="slidenum">
              <a:rPr lang="en-US" smtClean="0"/>
              <a:t>8</a:t>
            </a:fld>
            <a:endParaRPr lang="en-US"/>
          </a:p>
        </p:txBody>
      </p:sp>
    </p:spTree>
    <p:extLst>
      <p:ext uri="{BB962C8B-B14F-4D97-AF65-F5344CB8AC3E}">
        <p14:creationId xmlns:p14="http://schemas.microsoft.com/office/powerpoint/2010/main" val="1344435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Nominee Liens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Neither the Code nor Regulations address nominee liens, however the Supreme Court has legitimized their validity. </a:t>
            </a:r>
            <a:r>
              <a:rPr lang="en-US" i="1" dirty="0" smtClean="0"/>
              <a:t>GM Leasing Corp. v. United States</a:t>
            </a:r>
            <a:r>
              <a:rPr lang="en-US" dirty="0" smtClean="0"/>
              <a:t>, 429 U.S. 338(1977).  </a:t>
            </a:r>
          </a:p>
          <a:p>
            <a:pPr marL="0" indent="0">
              <a:buNone/>
            </a:pPr>
            <a:r>
              <a:rPr lang="en-US" dirty="0" smtClean="0"/>
              <a:t>To establish a nominee lien situation, it must be shown while a third party may have legal title to the property, it is really the taxpayer that owns the property and who enjoys its use and benefit. </a:t>
            </a:r>
          </a:p>
          <a:p>
            <a:pPr marL="0" indent="0">
              <a:buNone/>
            </a:pPr>
            <a:r>
              <a:rPr lang="en-US" dirty="0" smtClean="0"/>
              <a:t>The difference between a fraudulent conveyance and a nominee situation can overlap.  However, a nominee situation is one in which the conveyance is </a:t>
            </a:r>
            <a:r>
              <a:rPr lang="en-US" b="1" dirty="0" smtClean="0"/>
              <a:t>not</a:t>
            </a:r>
            <a:r>
              <a:rPr lang="en-US" dirty="0" smtClean="0"/>
              <a:t> intended to divest the transferor of rights, whereas in fraudulent conveyance situations, there is no “simulated” transfer and it is intended to divest the taxpayer of his or her rights.</a:t>
            </a:r>
          </a:p>
          <a:p>
            <a:pPr marL="0" indent="0">
              <a:buNone/>
            </a:pPr>
            <a:r>
              <a:rPr lang="en-US" dirty="0" smtClean="0"/>
              <a:t> </a:t>
            </a:r>
          </a:p>
        </p:txBody>
      </p:sp>
      <p:sp>
        <p:nvSpPr>
          <p:cNvPr id="4" name="Footer Placeholder 3"/>
          <p:cNvSpPr>
            <a:spLocks noGrp="1"/>
          </p:cNvSpPr>
          <p:nvPr>
            <p:ph type="ftr" sz="quarter" idx="11"/>
          </p:nvPr>
        </p:nvSpPr>
        <p:spPr/>
        <p:txBody>
          <a:bodyPr/>
          <a:lstStyle/>
          <a:p>
            <a:r>
              <a:rPr lang="en-US" smtClean="0"/>
              <a:t>(c) David L. Rice</a:t>
            </a:r>
            <a:endParaRPr lang="en-US"/>
          </a:p>
        </p:txBody>
      </p:sp>
      <p:sp>
        <p:nvSpPr>
          <p:cNvPr id="5" name="Slide Number Placeholder 4"/>
          <p:cNvSpPr>
            <a:spLocks noGrp="1"/>
          </p:cNvSpPr>
          <p:nvPr>
            <p:ph type="sldNum" sz="quarter" idx="12"/>
          </p:nvPr>
        </p:nvSpPr>
        <p:spPr/>
        <p:txBody>
          <a:bodyPr/>
          <a:lstStyle/>
          <a:p>
            <a:fld id="{722F1124-7BE4-43FA-AB40-1E6218BE2B6C}" type="slidenum">
              <a:rPr lang="en-US" smtClean="0"/>
              <a:t>9</a:t>
            </a:fld>
            <a:endParaRPr lang="en-US"/>
          </a:p>
        </p:txBody>
      </p:sp>
    </p:spTree>
    <p:extLst>
      <p:ext uri="{BB962C8B-B14F-4D97-AF65-F5344CB8AC3E}">
        <p14:creationId xmlns:p14="http://schemas.microsoft.com/office/powerpoint/2010/main" val="19332841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515</TotalTime>
  <Words>1808</Words>
  <Application>Microsoft Macintosh PowerPoint</Application>
  <PresentationFormat>On-screen Show (4:3)</PresentationFormat>
  <Paragraphs>135</Paragraphs>
  <Slides>16</Slides>
  <Notes>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Precedent</vt:lpstr>
      <vt:lpstr>Is it Still Safe to Tell your Client – Don’t Worry, the IRS Will Just Impose the Tax at the Corporate Level and Will Not Look to YOU personally for Payment?</vt:lpstr>
      <vt:lpstr>Various Theories to Impose Liens</vt:lpstr>
      <vt:lpstr>Various Theories to Impose Liens</vt:lpstr>
      <vt:lpstr>Transferee Liability</vt:lpstr>
      <vt:lpstr>Transferee Liability</vt:lpstr>
      <vt:lpstr>Transferee Liability</vt:lpstr>
      <vt:lpstr>Transferee Liability</vt:lpstr>
      <vt:lpstr>Transferee Lien</vt:lpstr>
      <vt:lpstr>Nominee Liens</vt:lpstr>
      <vt:lpstr>Nominee Liens Factors</vt:lpstr>
      <vt:lpstr>Nominee Lien</vt:lpstr>
      <vt:lpstr>Alter-Ego Lien</vt:lpstr>
      <vt:lpstr>Alter-Ego Lien </vt:lpstr>
      <vt:lpstr>Alter-ego Lien state v federal law  </vt:lpstr>
      <vt:lpstr>Alter-Ego Lien</vt:lpstr>
      <vt:lpstr>Alter- Ego Lien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it Still Safe to Tell your Client – Don’t Worry, the IRS Will Just Impose the Tax at the Corporate Level and Will Not Look to YOU personally for Payment?</dc:title>
  <dc:creator>David Lee Rice</dc:creator>
  <cp:lastModifiedBy>David Rice</cp:lastModifiedBy>
  <cp:revision>25</cp:revision>
  <dcterms:created xsi:type="dcterms:W3CDTF">2012-10-15T18:08:54Z</dcterms:created>
  <dcterms:modified xsi:type="dcterms:W3CDTF">2012-10-16T03:46:17Z</dcterms:modified>
</cp:coreProperties>
</file>