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96"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47" autoAdjust="0"/>
  </p:normalViewPr>
  <p:slideViewPr>
    <p:cSldViewPr snapToGrid="0" snapToObjects="1">
      <p:cViewPr varScale="1">
        <p:scale>
          <a:sx n="200" d="100"/>
          <a:sy n="200" d="100"/>
        </p:scale>
        <p:origin x="-2792" y="-104"/>
      </p:cViewPr>
      <p:guideLst>
        <p:guide orient="horz" pos="2160"/>
        <p:guide pos="2880"/>
      </p:guideLst>
    </p:cSldViewPr>
  </p:slideViewPr>
  <p:outlineViewPr>
    <p:cViewPr>
      <p:scale>
        <a:sx n="33" d="100"/>
        <a:sy n="33" d="100"/>
      </p:scale>
      <p:origin x="0" y="8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60" d="100"/>
          <a:sy n="160" d="100"/>
        </p:scale>
        <p:origin x="-672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0C5740-EDEC-7C4B-80CB-0FCE6AC384B9}" type="datetimeFigureOut">
              <a:rPr lang="en-US" smtClean="0"/>
              <a:t>8/6/14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EC50AD-08E0-644E-9628-25650F6FEC9C}" type="slidenum">
              <a:rPr lang="en-US" smtClean="0"/>
              <a:t>‹#›</a:t>
            </a:fld>
            <a:endParaRPr lang="en-US"/>
          </a:p>
        </p:txBody>
      </p:sp>
    </p:spTree>
    <p:extLst>
      <p:ext uri="{BB962C8B-B14F-4D97-AF65-F5344CB8AC3E}">
        <p14:creationId xmlns:p14="http://schemas.microsoft.com/office/powerpoint/2010/main" val="4150390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4E5325-10EC-BF4D-B194-7C7947AF60E4}" type="datetimeFigureOut">
              <a:rPr lang="en-US" smtClean="0"/>
              <a:t>8/6/14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7D0D6-F9CE-9947-99D8-3F335C47EF02}" type="slidenum">
              <a:rPr lang="en-US" smtClean="0"/>
              <a:t>‹#›</a:t>
            </a:fld>
            <a:endParaRPr lang="en-US"/>
          </a:p>
        </p:txBody>
      </p:sp>
    </p:spTree>
    <p:extLst>
      <p:ext uri="{BB962C8B-B14F-4D97-AF65-F5344CB8AC3E}">
        <p14:creationId xmlns:p14="http://schemas.microsoft.com/office/powerpoint/2010/main" val="29902062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7D0D6-F9CE-9947-99D8-3F335C47EF02}" type="slidenum">
              <a:rPr lang="en-US" smtClean="0"/>
              <a:t>1</a:t>
            </a:fld>
            <a:endParaRPr lang="en-US"/>
          </a:p>
        </p:txBody>
      </p:sp>
    </p:spTree>
    <p:extLst>
      <p:ext uri="{BB962C8B-B14F-4D97-AF65-F5344CB8AC3E}">
        <p14:creationId xmlns:p14="http://schemas.microsoft.com/office/powerpoint/2010/main" val="1260353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overlayTitle.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0F8A06-6632-6541-B0B5-82C8A2AF7DCD}" type="datetime1">
              <a:rPr lang="en-US" smtClean="0"/>
              <a:t>8/6/14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0" name="Picture 9"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FCCD85F8-564A-D94A-970A-9312C238DBAB}" type="datetime1">
              <a:rPr lang="en-US" smtClean="0"/>
              <a:t>8/6/14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26C3F5CF-F90E-2944-B2DB-BC00D4CA1A5E}" type="datetime1">
              <a:rPr lang="en-US" smtClean="0"/>
              <a:t>8/6/14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8" name="Text Placeholder 3"/>
          <p:cNvSpPr>
            <a:spLocks noGrp="1"/>
          </p:cNvSpPr>
          <p:nvPr>
            <p:ph type="body" sz="half" idx="2"/>
          </p:nvPr>
        </p:nvSpPr>
        <p:spPr>
          <a:xfrm>
            <a:off x="779463" y="1371600"/>
            <a:ext cx="7583488" cy="1371600"/>
          </a:xfrm>
        </p:spPr>
        <p:txBody>
          <a:bodyPr vert="horz" lIns="91440" tIns="45720" rIns="91440" bIns="45720" rtlCol="0">
            <a:normAutofit/>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D4AE9A-C70B-2A48-B1A7-1CD002D66505}" type="datetime1">
              <a:rPr lang="en-US" smtClean="0"/>
              <a:t>8/6/14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overlayVertical.png"/>
          <p:cNvPicPr>
            <a:picLocks noChangeAspect="1"/>
          </p:cNvPicPr>
          <p:nvPr/>
        </p:nvPicPr>
        <p:blipFill>
          <a:blip r:embed="rId2"/>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98D5-9FC1-3F47-8D3F-515C98057D4B}" type="datetime1">
              <a:rPr lang="en-US" smtClean="0"/>
              <a:t>8/6/14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7D336D-5490-0C4A-AF4E-710B56F4D569}" type="datetime1">
              <a:rPr lang="en-US" smtClean="0"/>
              <a:t>8/6/14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9" name="Picture 8" descr="overlayText.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81812" y="3254188"/>
            <a:ext cx="7580376" cy="1685365"/>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normAutofit/>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781812" y="4953000"/>
            <a:ext cx="7580376" cy="914400"/>
          </a:xfrm>
        </p:spPr>
        <p:txBody>
          <a:bodyPr>
            <a:normAutofit/>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8B845-DEF7-EE4A-A531-C3F003BEAB8F}" type="datetime1">
              <a:rPr lang="en-US" smtClean="0"/>
              <a:t>8/6/14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806450" y="1627188"/>
            <a:ext cx="7580376" cy="1682496"/>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vert="horz" lIns="91440" tIns="45720" rIns="91440" bIns="45720" rtlCol="0">
            <a:normAutofit/>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4AD69F-6A6F-124D-A651-547E4D8EC59F}" type="datetime1">
              <a:rPr lang="en-US" smtClean="0"/>
              <a:t>8/6/14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3529584" cy="4288536"/>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C0A15B-DA7C-2149-82B1-CAD9D9C87D4C}" type="datetime1">
              <a:rPr lang="en-US" smtClean="0"/>
              <a:t>8/6/14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66216" y="2174875"/>
            <a:ext cx="3529584" cy="3716338"/>
          </a:xfrm>
        </p:spPr>
        <p:txBody>
          <a:bodyPr>
            <a:normAutofit/>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CE93CA-66A2-C549-ABD3-914BDEB5C06A}" type="datetime1">
              <a:rPr lang="en-US" smtClean="0"/>
              <a:t>8/6/14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F5D94B-504E-E246-B857-C083E835C3C9}" type="datetime1">
              <a:rPr lang="en-US" smtClean="0"/>
              <a:t>8/6/14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overlayBlank.pn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D82C1260-BAF1-EF46-B06F-C926BF57DF14}" type="datetime1">
              <a:rPr lang="en-US" smtClean="0"/>
              <a:t>8/6/14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overlayBlank.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966787" y="838200"/>
            <a:ext cx="3474720" cy="1619250"/>
          </a:xfrm>
        </p:spPr>
        <p:txBody>
          <a:bodyPr vert="horz" lIns="91440" tIns="45720" rIns="91440" bIns="45720" rtlCol="0" anchor="b">
            <a:noAutofit/>
          </a:bodyPr>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normAutofit/>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66787" y="2474258"/>
            <a:ext cx="3474720" cy="2743200"/>
          </a:xfrm>
        </p:spPr>
        <p:txBody>
          <a:bodyPr vert="horz" lIns="91440" tIns="45720" rIns="91440" bIns="45720" rtlCol="0">
            <a:normAutofit/>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spcAft>
                <a:spcPts val="0"/>
              </a:spcAft>
              <a:buSzPct val="9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74C5936-FB14-DD49-B086-CCB2D1FFE6E6}" type="datetime1">
              <a:rPr lang="en-US" smtClean="0"/>
              <a:t>8/6/14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overlayText.png"/>
          <p:cNvPicPr>
            <a:picLocks noChangeAspect="1"/>
          </p:cNvPicPr>
          <p:nvPr/>
        </p:nvPicPr>
        <p:blipFill>
          <a:blip r:embed="rId15"/>
          <a:stretch>
            <a:fillRect/>
          </a:stretch>
        </p:blipFill>
        <p:spPr>
          <a:xfrm>
            <a:off x="0" y="0"/>
            <a:ext cx="9144000" cy="6858000"/>
          </a:xfrm>
          <a:prstGeom prst="rect">
            <a:avLst/>
          </a:prstGeom>
        </p:spPr>
      </p:pic>
      <p:sp>
        <p:nvSpPr>
          <p:cNvPr id="2" name="Title Placeholder 1"/>
          <p:cNvSpPr>
            <a:spLocks noGrp="1"/>
          </p:cNvSpPr>
          <p:nvPr>
            <p:ph type="title"/>
          </p:nvPr>
        </p:nvSpPr>
        <p:spPr>
          <a:xfrm>
            <a:off x="779463" y="89647"/>
            <a:ext cx="7583488"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a:defRPr sz="1000" b="1">
                <a:solidFill>
                  <a:schemeClr val="bg1"/>
                </a:solidFill>
              </a:defRPr>
            </a:lvl1pPr>
          </a:lstStyle>
          <a:p>
            <a:fld id="{2E2D3F40-DEC6-7640-9978-2CB482E8803C}" type="datetime1">
              <a:rPr lang="en-US" smtClean="0"/>
              <a:t>8/6/14</a:t>
            </a:fld>
            <a:endParaRPr lang="en-US" dirty="0"/>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a:defRPr sz="1000" b="1">
                <a:solidFill>
                  <a:schemeClr val="bg1"/>
                </a:solidFill>
              </a:defRPr>
            </a:lvl1pPr>
          </a:lstStyle>
          <a:p>
            <a:endParaRPr lang="en-US" dirty="0"/>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a:defRPr sz="1000" b="1">
                <a:solidFill>
                  <a:schemeClr val="bg1"/>
                </a:solidFill>
              </a:defRPr>
            </a:lvl1pPr>
          </a:lstStyle>
          <a:p>
            <a:fld id="{687D7A59-36E2-48B9-B146-C1E59501F63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Lst>
  <p:hf sldNum="0" hdr="0" ftr="0" dt="0"/>
  <p:txStyles>
    <p:titleStyle>
      <a:lvl1pPr algn="ctr" defTabSz="914400" rtl="0" eaLnBrk="1" latinLnBrk="0" hangingPunct="1">
        <a:lnSpc>
          <a:spcPct val="95000"/>
        </a:lnSpc>
        <a:spcBef>
          <a:spcPct val="0"/>
        </a:spcBef>
        <a:buNone/>
        <a:defRPr sz="4800" b="1" kern="1200">
          <a:solidFill>
            <a:schemeClr val="bg1"/>
          </a:solidFill>
          <a:effectLst>
            <a:outerShdw blurRad="101600" dist="12700" dir="3600000" algn="tl" rotWithShape="0">
              <a:prstClr val="black">
                <a:alpha val="30000"/>
              </a:prstClr>
            </a:outerShdw>
          </a:effectLst>
          <a:latin typeface="+mj-lt"/>
          <a:ea typeface="+mj-ea"/>
          <a:cs typeface="+mj-cs"/>
        </a:defRPr>
      </a:lvl1pPr>
    </p:titleStyle>
    <p:bodyStyle>
      <a:lvl1pPr marL="457200" indent="-457200" algn="l" defTabSz="914400" rtl="0" eaLnBrk="1" latinLnBrk="0" hangingPunct="1">
        <a:spcBef>
          <a:spcPts val="2000"/>
        </a:spcBef>
        <a:spcAft>
          <a:spcPts val="0"/>
        </a:spcAft>
        <a:buSzPct val="90000"/>
        <a:buFont typeface="Wingdings" pitchFamily="2" charset="2"/>
        <a:buChar char=""/>
        <a:defRPr sz="2400" kern="1200">
          <a:solidFill>
            <a:schemeClr val="bg1"/>
          </a:solidFill>
          <a:effectLst>
            <a:outerShdw blurRad="101600" dist="12700" dir="3600000" algn="tl" rotWithShape="0">
              <a:prstClr val="black">
                <a:alpha val="30000"/>
              </a:prstClr>
            </a:outerShdw>
          </a:effectLst>
          <a:latin typeface="+mn-lt"/>
          <a:ea typeface="+mn-ea"/>
          <a:cs typeface="+mn-cs"/>
        </a:defRPr>
      </a:lvl1pPr>
      <a:lvl2pPr marL="914400" indent="-457200" algn="l" defTabSz="914400" rtl="0" eaLnBrk="1" latinLnBrk="0" hangingPunct="1">
        <a:spcBef>
          <a:spcPts val="1000"/>
        </a:spcBef>
        <a:spcAft>
          <a:spcPts val="0"/>
        </a:spcAft>
        <a:buSzPct val="90000"/>
        <a:buFont typeface="Wingdings" pitchFamily="2" charset="2"/>
        <a:buChar char=""/>
        <a:defRPr sz="2200" kern="1200">
          <a:solidFill>
            <a:schemeClr val="bg1"/>
          </a:solidFill>
          <a:effectLst>
            <a:outerShdw blurRad="101600" dist="12700" dir="3600000" algn="tl" rotWithShape="0">
              <a:prstClr val="black">
                <a:alpha val="30000"/>
              </a:prstClr>
            </a:outerShdw>
          </a:effectLst>
          <a:latin typeface="+mn-lt"/>
          <a:ea typeface="+mn-ea"/>
          <a:cs typeface="+mn-cs"/>
        </a:defRPr>
      </a:lvl2pPr>
      <a:lvl3pPr marL="1371600" indent="-457200" algn="l" defTabSz="914400" rtl="0" eaLnBrk="1" latinLnBrk="0" hangingPunct="1">
        <a:spcBef>
          <a:spcPts val="1000"/>
        </a:spcBef>
        <a:spcAft>
          <a:spcPts val="0"/>
        </a:spcAft>
        <a:buSzPct val="90000"/>
        <a:buFont typeface="Wingdings" pitchFamily="2" charset="2"/>
        <a:buChar char=""/>
        <a:defRPr sz="2000" kern="1200">
          <a:solidFill>
            <a:schemeClr val="bg1"/>
          </a:solidFill>
          <a:effectLst>
            <a:outerShdw blurRad="101600" dist="12700" dir="3600000" algn="tl" rotWithShape="0">
              <a:prstClr val="black">
                <a:alpha val="30000"/>
              </a:prstClr>
            </a:outerShdw>
          </a:effectLst>
          <a:latin typeface="+mn-lt"/>
          <a:ea typeface="+mn-ea"/>
          <a:cs typeface="+mn-cs"/>
        </a:defRPr>
      </a:lvl3pPr>
      <a:lvl4pPr marL="18288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4pPr>
      <a:lvl5pPr marL="2286000" indent="-457200" algn="l" defTabSz="914400" rtl="0" eaLnBrk="1" latinLnBrk="0" hangingPunct="1">
        <a:spcBef>
          <a:spcPts val="1000"/>
        </a:spcBef>
        <a:spcAft>
          <a:spcPts val="0"/>
        </a:spcAft>
        <a:buSzPct val="90000"/>
        <a:buFont typeface="Wingdings" pitchFamily="2" charset="2"/>
        <a:buChar char=""/>
        <a:defRPr sz="1800" kern="1200">
          <a:solidFill>
            <a:schemeClr val="bg1"/>
          </a:solidFill>
          <a:effectLst>
            <a:outerShdw blurRad="101600" dist="12700" dir="3600000" algn="tl" rotWithShape="0">
              <a:prstClr val="black">
                <a:alpha val="30000"/>
              </a:prstClr>
            </a:outerShdw>
          </a:effectLst>
          <a:latin typeface="+mn-lt"/>
          <a:ea typeface="+mn-ea"/>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6490" y="1627188"/>
            <a:ext cx="7350335" cy="1202394"/>
          </a:xfrm>
        </p:spPr>
        <p:txBody>
          <a:bodyPr>
            <a:normAutofit/>
          </a:bodyPr>
          <a:lstStyle/>
          <a:p>
            <a:r>
              <a:rPr lang="en-US" sz="1400" dirty="0" smtClean="0"/>
              <a:t>AUGUST 7, 2014</a:t>
            </a:r>
            <a:br>
              <a:rPr lang="en-US" sz="1400" dirty="0" smtClean="0"/>
            </a:br>
            <a:r>
              <a:rPr lang="en-US" sz="1800" dirty="0" smtClean="0"/>
              <a:t>South Bay Association of Realtors</a:t>
            </a:r>
            <a:br>
              <a:rPr lang="en-US" sz="1800" dirty="0" smtClean="0"/>
            </a:br>
            <a:r>
              <a:rPr lang="en-US" sz="1400" dirty="0"/>
              <a:t/>
            </a:r>
            <a:br>
              <a:rPr lang="en-US" sz="1400" dirty="0"/>
            </a:br>
            <a:endParaRPr lang="en-US" sz="1400" dirty="0"/>
          </a:p>
        </p:txBody>
      </p:sp>
      <p:sp>
        <p:nvSpPr>
          <p:cNvPr id="5" name="Text Placeholder 4"/>
          <p:cNvSpPr>
            <a:spLocks noGrp="1"/>
          </p:cNvSpPr>
          <p:nvPr>
            <p:ph type="body" idx="1"/>
          </p:nvPr>
        </p:nvSpPr>
        <p:spPr>
          <a:xfrm>
            <a:off x="1367365" y="298835"/>
            <a:ext cx="6417734" cy="1518102"/>
          </a:xfrm>
        </p:spPr>
        <p:txBody>
          <a:bodyPr>
            <a:normAutofit fontScale="92500"/>
          </a:bodyPr>
          <a:lstStyle/>
          <a:p>
            <a:r>
              <a:rPr lang="en-US" b="1" dirty="0" smtClean="0">
                <a:solidFill>
                  <a:schemeClr val="tx1"/>
                </a:solidFill>
              </a:rPr>
              <a:t>IRS AUDIT WAR PART II</a:t>
            </a:r>
          </a:p>
          <a:p>
            <a:r>
              <a:rPr lang="en-US" b="1" dirty="0" smtClean="0">
                <a:solidFill>
                  <a:schemeClr val="tx1"/>
                </a:solidFill>
              </a:rPr>
              <a:t>DON’T BECOME A CASUALTY</a:t>
            </a:r>
          </a:p>
          <a:p>
            <a:r>
              <a:rPr lang="en-US" b="1" dirty="0" smtClean="0">
                <a:solidFill>
                  <a:schemeClr val="tx1"/>
                </a:solidFill>
              </a:rPr>
              <a:t>AND YOU CANNOT USE THE EXCUSE ALL THE DATA WAS ON </a:t>
            </a:r>
          </a:p>
          <a:p>
            <a:r>
              <a:rPr lang="en-US" b="1" dirty="0" smtClean="0">
                <a:solidFill>
                  <a:schemeClr val="tx1"/>
                </a:solidFill>
              </a:rPr>
              <a:t>YOUR HARD DRIVE, WHICH JUST CRASHED</a:t>
            </a:r>
            <a:endParaRPr lang="en-US" b="1"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96184034"/>
              </p:ext>
            </p:extLst>
          </p:nvPr>
        </p:nvGraphicFramePr>
        <p:xfrm>
          <a:off x="1589364" y="2428024"/>
          <a:ext cx="6096000" cy="4668519"/>
        </p:xfrm>
        <a:graphic>
          <a:graphicData uri="http://schemas.openxmlformats.org/drawingml/2006/table">
            <a:tbl>
              <a:tblPr firstRow="1" bandRow="1">
                <a:tableStyleId>{9D7B26C5-4107-4FEC-AEDC-1716B250A1EF}</a:tableStyleId>
              </a:tblPr>
              <a:tblGrid>
                <a:gridCol w="3048000"/>
                <a:gridCol w="3048000"/>
              </a:tblGrid>
              <a:tr h="225680">
                <a:tc>
                  <a:txBody>
                    <a:bodyPr/>
                    <a:lstStyle/>
                    <a:p>
                      <a:r>
                        <a:rPr lang="en-US" dirty="0" smtClean="0">
                          <a:solidFill>
                            <a:schemeClr val="bg1"/>
                          </a:solidFill>
                        </a:rPr>
                        <a:t>David L. Rice, J.D.</a:t>
                      </a:r>
                      <a:r>
                        <a:rPr lang="en-US" baseline="0" dirty="0" smtClean="0">
                          <a:solidFill>
                            <a:schemeClr val="bg1"/>
                          </a:solidFill>
                        </a:rPr>
                        <a:t> LL.M</a:t>
                      </a:r>
                      <a:endParaRPr lang="en-US" dirty="0">
                        <a:solidFill>
                          <a:schemeClr val="bg1"/>
                        </a:solidFill>
                      </a:endParaRPr>
                    </a:p>
                  </a:txBody>
                  <a:tcPr/>
                </a:tc>
                <a:tc>
                  <a:txBody>
                    <a:bodyPr/>
                    <a:lstStyle/>
                    <a:p>
                      <a:r>
                        <a:rPr lang="en-US" dirty="0" smtClean="0">
                          <a:solidFill>
                            <a:schemeClr val="bg1"/>
                          </a:solidFill>
                        </a:rPr>
                        <a:t>Elizabeth Nelson, J.D.</a:t>
                      </a:r>
                      <a:endParaRPr lang="en-US" dirty="0">
                        <a:solidFill>
                          <a:schemeClr val="bg1"/>
                        </a:solidFill>
                      </a:endParaRPr>
                    </a:p>
                  </a:txBody>
                  <a:tcPr/>
                </a:tc>
              </a:tr>
              <a:tr h="370840">
                <a:tc>
                  <a:txBody>
                    <a:bodyPr/>
                    <a:lstStyle/>
                    <a:p>
                      <a:r>
                        <a:rPr lang="en-US" dirty="0" smtClean="0">
                          <a:solidFill>
                            <a:schemeClr val="bg1"/>
                          </a:solidFill>
                        </a:rPr>
                        <a:t>CA</a:t>
                      </a:r>
                      <a:r>
                        <a:rPr lang="en-US" baseline="0" dirty="0" smtClean="0">
                          <a:solidFill>
                            <a:schemeClr val="bg1"/>
                          </a:solidFill>
                        </a:rPr>
                        <a:t> Certified Tax Specialist &amp;</a:t>
                      </a:r>
                    </a:p>
                    <a:p>
                      <a:r>
                        <a:rPr lang="en-US" baseline="0" dirty="0" smtClean="0">
                          <a:solidFill>
                            <a:schemeClr val="bg1"/>
                          </a:solidFill>
                        </a:rPr>
                        <a:t>Certified Elder Law Specialist</a:t>
                      </a:r>
                    </a:p>
                  </a:txBody>
                  <a:tcPr/>
                </a:tc>
                <a:tc>
                  <a:txBody>
                    <a:bodyPr/>
                    <a:lstStyle/>
                    <a:p>
                      <a:r>
                        <a:rPr lang="en-US" dirty="0" smtClean="0">
                          <a:solidFill>
                            <a:schemeClr val="bg1"/>
                          </a:solidFill>
                        </a:rPr>
                        <a:t>Masters of Law in Taxation</a:t>
                      </a:r>
                      <a:endParaRPr lang="en-US" dirty="0">
                        <a:solidFill>
                          <a:schemeClr val="bg1"/>
                        </a:solidFill>
                      </a:endParaRPr>
                    </a:p>
                  </a:txBody>
                  <a:tcPr/>
                </a:tc>
              </a:tr>
              <a:tr h="370840">
                <a:tc>
                  <a:txBody>
                    <a:bodyPr/>
                    <a:lstStyle/>
                    <a:p>
                      <a:r>
                        <a:rPr lang="en-US" dirty="0" smtClean="0">
                          <a:solidFill>
                            <a:schemeClr val="bg1"/>
                          </a:solidFill>
                        </a:rPr>
                        <a:t>Former</a:t>
                      </a:r>
                      <a:r>
                        <a:rPr lang="en-US" baseline="0" dirty="0" smtClean="0">
                          <a:solidFill>
                            <a:schemeClr val="bg1"/>
                          </a:solidFill>
                        </a:rPr>
                        <a:t> Chair, ABA Individual and Family Income Tax Committee</a:t>
                      </a:r>
                      <a:endParaRPr lang="en-US" dirty="0">
                        <a:solidFill>
                          <a:schemeClr val="bg1"/>
                        </a:solidFill>
                      </a:endParaRPr>
                    </a:p>
                  </a:txBody>
                  <a:tcPr/>
                </a:tc>
                <a:tc>
                  <a:txBody>
                    <a:bodyPr/>
                    <a:lstStyle/>
                    <a:p>
                      <a:r>
                        <a:rPr lang="en-US" dirty="0" smtClean="0">
                          <a:solidFill>
                            <a:schemeClr val="bg1"/>
                          </a:solidFill>
                        </a:rPr>
                        <a:t>Vice Chair,</a:t>
                      </a:r>
                      <a:r>
                        <a:rPr lang="en-US" baseline="0" dirty="0" smtClean="0">
                          <a:solidFill>
                            <a:schemeClr val="bg1"/>
                          </a:solidFill>
                        </a:rPr>
                        <a:t> ABA Individual and Family Income Tax Committee</a:t>
                      </a:r>
                      <a:endParaRPr lang="en-US" dirty="0">
                        <a:solidFill>
                          <a:schemeClr val="bg1"/>
                        </a:solidFill>
                      </a:endParaRPr>
                    </a:p>
                  </a:txBody>
                  <a:tcPr/>
                </a:tc>
              </a:tr>
              <a:tr h="370840">
                <a:tc>
                  <a:txBody>
                    <a:bodyPr/>
                    <a:lstStyle/>
                    <a:p>
                      <a:r>
                        <a:rPr lang="en-US" dirty="0" smtClean="0">
                          <a:solidFill>
                            <a:schemeClr val="bg1"/>
                          </a:solidFill>
                        </a:rPr>
                        <a:t>Former Chair of State Bar Committee of Taxation Specialist</a:t>
                      </a:r>
                      <a:endParaRPr lang="en-US" dirty="0">
                        <a:solidFill>
                          <a:schemeClr val="bg1"/>
                        </a:solidFill>
                      </a:endParaRPr>
                    </a:p>
                  </a:txBody>
                  <a:tcPr/>
                </a:tc>
                <a:tc>
                  <a:txBody>
                    <a:bodyPr/>
                    <a:lstStyle/>
                    <a:p>
                      <a:endParaRPr lang="en-US" dirty="0">
                        <a:solidFill>
                          <a:schemeClr val="bg1"/>
                        </a:solidFill>
                      </a:endParaRPr>
                    </a:p>
                  </a:txBody>
                  <a:tcPr/>
                </a:tc>
              </a:tr>
              <a:tr h="370840">
                <a:tc>
                  <a:txBody>
                    <a:bodyPr/>
                    <a:lstStyle/>
                    <a:p>
                      <a:r>
                        <a:rPr lang="en-US" dirty="0" smtClean="0">
                          <a:solidFill>
                            <a:schemeClr val="bg1"/>
                          </a:solidFill>
                        </a:rPr>
                        <a:t>Former</a:t>
                      </a:r>
                      <a:r>
                        <a:rPr lang="en-US" baseline="0" dirty="0" smtClean="0">
                          <a:solidFill>
                            <a:schemeClr val="bg1"/>
                          </a:solidFill>
                        </a:rPr>
                        <a:t> Chair of State Bar Committee on Tax Procedure and Litigation</a:t>
                      </a:r>
                      <a:endParaRPr lang="en-US" dirty="0">
                        <a:solidFill>
                          <a:schemeClr val="bg1"/>
                        </a:solidFill>
                      </a:endParaRPr>
                    </a:p>
                  </a:txBody>
                  <a:tcPr/>
                </a:tc>
                <a:tc>
                  <a:txBody>
                    <a:bodyPr/>
                    <a:lstStyle/>
                    <a:p>
                      <a:endParaRPr lang="en-US" dirty="0">
                        <a:solidFill>
                          <a:schemeClr val="bg1"/>
                        </a:solidFill>
                      </a:endParaRPr>
                    </a:p>
                  </a:txBody>
                  <a:tcPr/>
                </a:tc>
              </a:tr>
              <a:tr h="370840">
                <a:tc>
                  <a:txBody>
                    <a:bodyPr/>
                    <a:lstStyle/>
                    <a:p>
                      <a:endParaRPr lang="en-US" dirty="0">
                        <a:solidFill>
                          <a:schemeClr val="bg1"/>
                        </a:solidFill>
                      </a:endParaRPr>
                    </a:p>
                  </a:txBody>
                  <a:tcPr/>
                </a:tc>
                <a:tc>
                  <a:txBody>
                    <a:bodyPr/>
                    <a:lstStyle/>
                    <a:p>
                      <a:endParaRPr lang="en-US" dirty="0">
                        <a:solidFill>
                          <a:schemeClr val="bg1"/>
                        </a:solidFill>
                      </a:endParaRPr>
                    </a:p>
                  </a:txBody>
                  <a:tcPr/>
                </a:tc>
              </a:tr>
            </a:tbl>
          </a:graphicData>
        </a:graphic>
      </p:graphicFrame>
    </p:spTree>
    <p:extLst>
      <p:ext uri="{BB962C8B-B14F-4D97-AF65-F5344CB8AC3E}">
        <p14:creationId xmlns:p14="http://schemas.microsoft.com/office/powerpoint/2010/main" val="1115141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12596"/>
            <a:ext cx="7580376" cy="1682496"/>
          </a:xfrm>
        </p:spPr>
        <p:txBody>
          <a:bodyPr/>
          <a:lstStyle/>
          <a:p>
            <a:r>
              <a:rPr lang="en-US" dirty="0" smtClean="0"/>
              <a:t>IRS AUDIT TECHNIQUES</a:t>
            </a:r>
            <a:endParaRPr lang="en-US" dirty="0"/>
          </a:p>
        </p:txBody>
      </p:sp>
      <p:sp>
        <p:nvSpPr>
          <p:cNvPr id="3" name="Text Placeholder 2"/>
          <p:cNvSpPr>
            <a:spLocks noGrp="1"/>
          </p:cNvSpPr>
          <p:nvPr>
            <p:ph type="body" idx="1"/>
          </p:nvPr>
        </p:nvSpPr>
        <p:spPr>
          <a:xfrm>
            <a:off x="806450" y="1888892"/>
            <a:ext cx="7580376" cy="4423477"/>
          </a:xfrm>
        </p:spPr>
        <p:txBody>
          <a:bodyPr>
            <a:normAutofit fontScale="85000" lnSpcReduction="10000"/>
          </a:bodyPr>
          <a:lstStyle/>
          <a:p>
            <a:pPr algn="l"/>
            <a:r>
              <a:rPr lang="en-US" dirty="0">
                <a:effectLst/>
              </a:rPr>
              <a:t>Determine whether the taxpayer materially participates in one or more of the specific real estate trades or businesses listed above. </a:t>
            </a:r>
          </a:p>
          <a:p>
            <a:pPr algn="l"/>
            <a:r>
              <a:rPr lang="en-US" dirty="0">
                <a:effectLst/>
              </a:rPr>
              <a:t>Determine who is the real estate professional, husband or wife. </a:t>
            </a:r>
          </a:p>
          <a:p>
            <a:pPr algn="l"/>
            <a:r>
              <a:rPr lang="en-US" dirty="0">
                <a:effectLst/>
              </a:rPr>
              <a:t>Request and closely examine the taxpayer’s documentation regarding </a:t>
            </a:r>
          </a:p>
          <a:p>
            <a:pPr algn="l"/>
            <a:r>
              <a:rPr lang="en-US" dirty="0">
                <a:effectLst/>
              </a:rPr>
              <a:t>time. The taxpayer is required under Reg. § 1.469-5T(f)(4) to provide </a:t>
            </a:r>
          </a:p>
          <a:p>
            <a:pPr algn="l"/>
            <a:r>
              <a:rPr lang="en-US" dirty="0" smtClean="0">
                <a:effectLst/>
              </a:rPr>
              <a:t>proof </a:t>
            </a:r>
            <a:r>
              <a:rPr lang="en-US" dirty="0">
                <a:effectLst/>
              </a:rPr>
              <a:t>of services performed and the hours attributable to those services. </a:t>
            </a:r>
            <a:endParaRPr lang="en-US" dirty="0"/>
          </a:p>
          <a:p>
            <a:pPr algn="l"/>
            <a:r>
              <a:rPr lang="en-US" dirty="0" smtClean="0">
                <a:effectLst/>
              </a:rPr>
              <a:t>Scrutinize </a:t>
            </a:r>
            <a:r>
              <a:rPr lang="en-US" dirty="0">
                <a:effectLst/>
              </a:rPr>
              <a:t>other activities the taxpayer is engaged in to determine whether </a:t>
            </a:r>
          </a:p>
          <a:p>
            <a:pPr algn="l"/>
            <a:r>
              <a:rPr lang="en-US" dirty="0">
                <a:effectLst/>
              </a:rPr>
              <a:t>time claimed makes sense. </a:t>
            </a:r>
          </a:p>
          <a:p>
            <a:pPr algn="l"/>
            <a:r>
              <a:rPr lang="en-US" dirty="0">
                <a:effectLst/>
              </a:rPr>
              <a:t>Qualification as a real estate professional is a determination, not an </a:t>
            </a:r>
          </a:p>
          <a:p>
            <a:pPr algn="l"/>
            <a:r>
              <a:rPr lang="en-US" dirty="0">
                <a:effectLst/>
              </a:rPr>
              <a:t>election. A taxpayer may attempt to manipulate the passive activity rules by inappropriately claiming to be a real estate professional, or conversely, by not claiming to be one (for instance, if certain activities are generating net income). </a:t>
            </a:r>
          </a:p>
          <a:p>
            <a:pPr algn="l"/>
            <a:endParaRPr lang="en-US" dirty="0"/>
          </a:p>
        </p:txBody>
      </p:sp>
    </p:spTree>
    <p:extLst>
      <p:ext uri="{BB962C8B-B14F-4D97-AF65-F5344CB8AC3E}">
        <p14:creationId xmlns:p14="http://schemas.microsoft.com/office/powerpoint/2010/main" val="420759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191" y="291336"/>
            <a:ext cx="7580376" cy="1682496"/>
          </a:xfrm>
        </p:spPr>
        <p:txBody>
          <a:bodyPr/>
          <a:lstStyle/>
          <a:p>
            <a:r>
              <a:rPr lang="en-US" dirty="0" smtClean="0"/>
              <a:t>IRS AUDIT TECHNIQUES</a:t>
            </a:r>
            <a:endParaRPr lang="en-US" dirty="0"/>
          </a:p>
        </p:txBody>
      </p:sp>
      <p:sp>
        <p:nvSpPr>
          <p:cNvPr id="3" name="Text Placeholder 2"/>
          <p:cNvSpPr>
            <a:spLocks noGrp="1"/>
          </p:cNvSpPr>
          <p:nvPr>
            <p:ph type="body" idx="1"/>
          </p:nvPr>
        </p:nvSpPr>
        <p:spPr>
          <a:xfrm>
            <a:off x="731191" y="2124077"/>
            <a:ext cx="7580376" cy="4301182"/>
          </a:xfrm>
        </p:spPr>
        <p:txBody>
          <a:bodyPr/>
          <a:lstStyle/>
          <a:p>
            <a:pPr algn="l"/>
            <a:r>
              <a:rPr lang="en-US" dirty="0">
                <a:effectLst/>
              </a:rPr>
              <a:t>Review W-2s and other non-passive activities. Does it seem likely that the taxpayer could spend 500 hours on the activity in light of other employment obligations? </a:t>
            </a:r>
            <a:endParaRPr lang="en-US" dirty="0"/>
          </a:p>
          <a:p>
            <a:pPr algn="l"/>
            <a:r>
              <a:rPr lang="en-US" dirty="0" smtClean="0">
                <a:effectLst/>
              </a:rPr>
              <a:t>Ask </a:t>
            </a:r>
            <a:r>
              <a:rPr lang="en-US" dirty="0">
                <a:effectLst/>
              </a:rPr>
              <a:t>questions on taxpayer activity time early in the examination. Establish time the taxpayer spends on all activities during the initial interview if possible. See exhibit with log at the end of the chapter. </a:t>
            </a:r>
          </a:p>
          <a:p>
            <a:pPr algn="l"/>
            <a:r>
              <a:rPr lang="en-US" dirty="0">
                <a:effectLst/>
              </a:rPr>
              <a:t>Determine the location of each activity. If located far from the taxpayer’s residence, how likely is the taxpayer to have spent substantial time on the activity? </a:t>
            </a:r>
          </a:p>
          <a:p>
            <a:pPr algn="l"/>
            <a:endParaRPr lang="en-US" dirty="0"/>
          </a:p>
        </p:txBody>
      </p:sp>
    </p:spTree>
    <p:extLst>
      <p:ext uri="{BB962C8B-B14F-4D97-AF65-F5344CB8AC3E}">
        <p14:creationId xmlns:p14="http://schemas.microsoft.com/office/powerpoint/2010/main" val="67411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46744"/>
            <a:ext cx="7580376" cy="1166812"/>
          </a:xfrm>
        </p:spPr>
        <p:txBody>
          <a:bodyPr/>
          <a:lstStyle/>
          <a:p>
            <a:r>
              <a:rPr lang="en-US" dirty="0" smtClean="0"/>
              <a:t>ACTIVITY LOG</a:t>
            </a:r>
            <a:endParaRPr lang="en-US" dirty="0"/>
          </a:p>
        </p:txBody>
      </p:sp>
      <p:sp>
        <p:nvSpPr>
          <p:cNvPr id="3" name="Text Placeholder 2"/>
          <p:cNvSpPr>
            <a:spLocks noGrp="1"/>
          </p:cNvSpPr>
          <p:nvPr>
            <p:ph type="body" idx="1"/>
          </p:nvPr>
        </p:nvSpPr>
        <p:spPr>
          <a:xfrm>
            <a:off x="806450" y="1825038"/>
            <a:ext cx="7580376" cy="4750740"/>
          </a:xfrm>
        </p:spPr>
        <p:txBody>
          <a:bodyPr>
            <a:normAutofit fontScale="77500" lnSpcReduction="20000"/>
          </a:bodyPr>
          <a:lstStyle/>
          <a:p>
            <a:pPr algn="l"/>
            <a:r>
              <a:rPr lang="en-US" dirty="0">
                <a:effectLst/>
              </a:rPr>
              <a:t>Activity Log Business/Property:__________________ Year:____________ </a:t>
            </a:r>
            <a:endParaRPr lang="en-US" dirty="0" smtClean="0">
              <a:effectLst/>
            </a:endParaRPr>
          </a:p>
          <a:p>
            <a:pPr algn="l"/>
            <a:endParaRPr lang="en-US" dirty="0">
              <a:effectLst/>
            </a:endParaRPr>
          </a:p>
          <a:p>
            <a:pPr algn="l"/>
            <a:r>
              <a:rPr lang="en-US" dirty="0" smtClean="0">
                <a:effectLst/>
              </a:rPr>
              <a:t>Complete </a:t>
            </a:r>
            <a:r>
              <a:rPr lang="en-US" dirty="0">
                <a:effectLst/>
              </a:rPr>
              <a:t>the following by day: </a:t>
            </a:r>
            <a:endParaRPr lang="en-US" dirty="0"/>
          </a:p>
          <a:p>
            <a:pPr algn="l"/>
            <a:r>
              <a:rPr lang="en-US" dirty="0">
                <a:effectLst/>
              </a:rPr>
              <a:t>________________________________________________________________ ________________________________________________________________ ________________________________________________________________ ________________________________________________________________ ________________________________________________________________ ________________________________________________________________ ________________________________________________________________ ________________________________________________________________ ________________________________________________________________ </a:t>
            </a:r>
            <a:endParaRPr lang="en-US" dirty="0"/>
          </a:p>
          <a:p>
            <a:pPr algn="l"/>
            <a:r>
              <a:rPr lang="en-US" dirty="0">
                <a:effectLst/>
              </a:rPr>
              <a:t>Under penalties of perjury, I declare that I have examined the information contained on this worksheet, including attached worksheets and statements, and to the best of my knowledge and belief, it is true, correct and complete. </a:t>
            </a:r>
            <a:endParaRPr lang="en-US" dirty="0"/>
          </a:p>
          <a:p>
            <a:pPr algn="l"/>
            <a:r>
              <a:rPr lang="en-US" dirty="0">
                <a:effectLst/>
              </a:rPr>
              <a:t>__________________________________ ___________________ Signatures (both spouses, if married) Date </a:t>
            </a:r>
            <a:endParaRPr lang="en-US" dirty="0"/>
          </a:p>
          <a:p>
            <a:pPr algn="l"/>
            <a:r>
              <a:rPr lang="en-US" dirty="0">
                <a:effectLst/>
              </a:rPr>
              <a:t>Reg. § 1.469-5T(f)(4) provides that reasonable means for proving hours may include a statement of services performed AND approximate hours based on appointment books, calendars, etc. To meet his burden of proof under IRC 7491, the taxpayer must comply with the recordkeeping requirements of the regulations. </a:t>
            </a:r>
            <a:endParaRPr lang="en-US" dirty="0"/>
          </a:p>
          <a:p>
            <a:endParaRPr lang="en-US" dirty="0"/>
          </a:p>
        </p:txBody>
      </p:sp>
    </p:spTree>
    <p:extLst>
      <p:ext uri="{BB962C8B-B14F-4D97-AF65-F5344CB8AC3E}">
        <p14:creationId xmlns:p14="http://schemas.microsoft.com/office/powerpoint/2010/main" val="1311657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517114"/>
            <a:ext cx="7580376" cy="1682496"/>
          </a:xfrm>
        </p:spPr>
        <p:txBody>
          <a:bodyPr/>
          <a:lstStyle/>
          <a:p>
            <a:r>
              <a:rPr lang="en-US" dirty="0" smtClean="0"/>
              <a:t>IRS EXAMINTATION TECHNIQUES</a:t>
            </a:r>
            <a:endParaRPr lang="en-US" dirty="0"/>
          </a:p>
        </p:txBody>
      </p:sp>
      <p:sp>
        <p:nvSpPr>
          <p:cNvPr id="3" name="Text Placeholder 2"/>
          <p:cNvSpPr>
            <a:spLocks noGrp="1"/>
          </p:cNvSpPr>
          <p:nvPr>
            <p:ph type="body" idx="1"/>
          </p:nvPr>
        </p:nvSpPr>
        <p:spPr>
          <a:xfrm>
            <a:off x="806450" y="2263465"/>
            <a:ext cx="7580376" cy="4095942"/>
          </a:xfrm>
        </p:spPr>
        <p:txBody>
          <a:bodyPr/>
          <a:lstStyle/>
          <a:p>
            <a:pPr algn="l"/>
            <a:r>
              <a:rPr lang="en-US" dirty="0" smtClean="0">
                <a:effectLst/>
              </a:rPr>
              <a:t>Question </a:t>
            </a:r>
            <a:r>
              <a:rPr lang="en-US" dirty="0">
                <a:effectLst/>
              </a:rPr>
              <a:t>the taxpayer in the initial interview whether an election was made, grouping rental real estate interests as a single activity. </a:t>
            </a:r>
          </a:p>
          <a:p>
            <a:pPr algn="l"/>
            <a:r>
              <a:rPr lang="en-US" dirty="0">
                <a:effectLst/>
              </a:rPr>
              <a:t>Request a copy of the return with the election. Request the original Form 1040, U.S. Individual Income Tax Return, from the IRS Center if doubts exist as to the documents furnished. </a:t>
            </a:r>
          </a:p>
          <a:p>
            <a:pPr algn="l"/>
            <a:r>
              <a:rPr lang="en-US" dirty="0">
                <a:effectLst/>
              </a:rPr>
              <a:t>Review prior and subsequent year’s returns for consistency. </a:t>
            </a:r>
          </a:p>
          <a:p>
            <a:pPr algn="l"/>
            <a:r>
              <a:rPr lang="en-US" dirty="0">
                <a:effectLst/>
              </a:rPr>
              <a:t>Closely scrutinize any passive income on Form 8582 line 1a. If the </a:t>
            </a:r>
          </a:p>
          <a:p>
            <a:pPr algn="l"/>
            <a:r>
              <a:rPr lang="en-US" dirty="0">
                <a:effectLst/>
              </a:rPr>
              <a:t>taxpayer is a real estate professional and did most of the work on the rental, gain on disposition does not belong on Form 8582. </a:t>
            </a:r>
          </a:p>
          <a:p>
            <a:pPr algn="l"/>
            <a:endParaRPr lang="en-US" dirty="0"/>
          </a:p>
        </p:txBody>
      </p:sp>
    </p:spTree>
    <p:extLst>
      <p:ext uri="{BB962C8B-B14F-4D97-AF65-F5344CB8AC3E}">
        <p14:creationId xmlns:p14="http://schemas.microsoft.com/office/powerpoint/2010/main" val="588186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25485"/>
            <a:ext cx="7580376" cy="1307922"/>
          </a:xfrm>
        </p:spPr>
        <p:txBody>
          <a:bodyPr/>
          <a:lstStyle/>
          <a:p>
            <a:r>
              <a:rPr lang="en-US" dirty="0" smtClean="0"/>
              <a:t>IRS AUDIT TECHNIQUES</a:t>
            </a:r>
            <a:endParaRPr lang="en-US" dirty="0"/>
          </a:p>
        </p:txBody>
      </p:sp>
      <p:sp>
        <p:nvSpPr>
          <p:cNvPr id="3" name="Text Placeholder 2"/>
          <p:cNvSpPr>
            <a:spLocks noGrp="1"/>
          </p:cNvSpPr>
          <p:nvPr>
            <p:ph type="body" idx="1"/>
          </p:nvPr>
        </p:nvSpPr>
        <p:spPr>
          <a:xfrm>
            <a:off x="806450" y="2048818"/>
            <a:ext cx="7580376" cy="4178886"/>
          </a:xfrm>
        </p:spPr>
        <p:txBody>
          <a:bodyPr>
            <a:normAutofit lnSpcReduction="10000"/>
          </a:bodyPr>
          <a:lstStyle/>
          <a:p>
            <a:pPr algn="l"/>
            <a:r>
              <a:rPr lang="en-US" dirty="0">
                <a:effectLst/>
              </a:rPr>
              <a:t>Passive loss limitations for rental real estate generally apply to: </a:t>
            </a:r>
            <a:endParaRPr lang="en-US" dirty="0"/>
          </a:p>
          <a:p>
            <a:pPr algn="l"/>
            <a:r>
              <a:rPr lang="en-US" dirty="0">
                <a:effectLst/>
              </a:rPr>
              <a:t>	</a:t>
            </a:r>
            <a:r>
              <a:rPr lang="en-US" dirty="0" smtClean="0">
                <a:effectLst/>
              </a:rPr>
              <a:t>Leased </a:t>
            </a:r>
            <a:r>
              <a:rPr lang="en-US" dirty="0">
                <a:effectLst/>
              </a:rPr>
              <a:t>residential property </a:t>
            </a:r>
          </a:p>
          <a:p>
            <a:pPr algn="l"/>
            <a:r>
              <a:rPr lang="en-US" dirty="0" smtClean="0">
                <a:effectLst/>
              </a:rPr>
              <a:t>	Leased </a:t>
            </a:r>
            <a:r>
              <a:rPr lang="en-US" dirty="0">
                <a:effectLst/>
              </a:rPr>
              <a:t>vacation homes if average rental period is more </a:t>
            </a:r>
            <a:r>
              <a:rPr lang="en-US" dirty="0" smtClean="0">
                <a:effectLst/>
              </a:rPr>
              <a:t>	than </a:t>
            </a:r>
            <a:r>
              <a:rPr lang="en-US" dirty="0">
                <a:effectLst/>
              </a:rPr>
              <a:t>7 days. </a:t>
            </a:r>
          </a:p>
          <a:p>
            <a:pPr algn="l"/>
            <a:r>
              <a:rPr lang="en-US" dirty="0" smtClean="0">
                <a:effectLst/>
              </a:rPr>
              <a:t>	Leased </a:t>
            </a:r>
            <a:r>
              <a:rPr lang="en-US" dirty="0">
                <a:effectLst/>
              </a:rPr>
              <a:t>condos if average rental period is greater than 7 </a:t>
            </a:r>
            <a:r>
              <a:rPr lang="en-US" dirty="0" smtClean="0">
                <a:effectLst/>
              </a:rPr>
              <a:t>	days</a:t>
            </a:r>
            <a:r>
              <a:rPr lang="en-US" dirty="0">
                <a:effectLst/>
              </a:rPr>
              <a:t>. </a:t>
            </a:r>
          </a:p>
          <a:p>
            <a:pPr algn="l"/>
            <a:r>
              <a:rPr lang="en-US" dirty="0" smtClean="0">
                <a:effectLst/>
              </a:rPr>
              <a:t>	Leased </a:t>
            </a:r>
            <a:r>
              <a:rPr lang="en-US" dirty="0">
                <a:effectLst/>
              </a:rPr>
              <a:t>commercial buildings </a:t>
            </a:r>
          </a:p>
          <a:p>
            <a:pPr algn="l"/>
            <a:r>
              <a:rPr lang="en-US" dirty="0" smtClean="0">
                <a:effectLst/>
              </a:rPr>
              <a:t>	Leased </a:t>
            </a:r>
            <a:r>
              <a:rPr lang="en-US" dirty="0">
                <a:effectLst/>
              </a:rPr>
              <a:t>land </a:t>
            </a:r>
          </a:p>
          <a:p>
            <a:pPr algn="l"/>
            <a:r>
              <a:rPr lang="en-US" dirty="0" smtClean="0">
                <a:effectLst/>
              </a:rPr>
              <a:t>	Mini</a:t>
            </a:r>
            <a:r>
              <a:rPr lang="en-US" dirty="0">
                <a:effectLst/>
              </a:rPr>
              <a:t>-warehouses </a:t>
            </a:r>
          </a:p>
          <a:p>
            <a:pPr algn="l"/>
            <a:r>
              <a:rPr lang="en-US" dirty="0" smtClean="0">
                <a:effectLst/>
              </a:rPr>
              <a:t>	Self</a:t>
            </a:r>
            <a:r>
              <a:rPr lang="en-US" dirty="0">
                <a:effectLst/>
              </a:rPr>
              <a:t>-storage units </a:t>
            </a:r>
          </a:p>
          <a:p>
            <a:pPr algn="l"/>
            <a:r>
              <a:rPr lang="en-US" dirty="0">
                <a:effectLst/>
              </a:rPr>
              <a:t>ISSUE: Does the taxpayer actively participate and does he qualify for the $25,000 special allowance under IRC § 469(i)? </a:t>
            </a:r>
          </a:p>
          <a:p>
            <a:endParaRPr lang="en-US" dirty="0"/>
          </a:p>
        </p:txBody>
      </p:sp>
    </p:spTree>
    <p:extLst>
      <p:ext uri="{BB962C8B-B14F-4D97-AF65-F5344CB8AC3E}">
        <p14:creationId xmlns:p14="http://schemas.microsoft.com/office/powerpoint/2010/main" val="1040725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78447"/>
            <a:ext cx="7580376" cy="1279701"/>
          </a:xfrm>
        </p:spPr>
        <p:txBody>
          <a:bodyPr/>
          <a:lstStyle/>
          <a:p>
            <a:r>
              <a:rPr lang="en-US" dirty="0" smtClean="0"/>
              <a:t>IRS AUDIT TECHNIQUES</a:t>
            </a:r>
            <a:endParaRPr lang="en-US" dirty="0"/>
          </a:p>
        </p:txBody>
      </p:sp>
      <p:sp>
        <p:nvSpPr>
          <p:cNvPr id="3" name="Text Placeholder 2"/>
          <p:cNvSpPr>
            <a:spLocks noGrp="1"/>
          </p:cNvSpPr>
          <p:nvPr>
            <p:ph type="body" idx="1"/>
          </p:nvPr>
        </p:nvSpPr>
        <p:spPr>
          <a:xfrm>
            <a:off x="806450" y="1644299"/>
            <a:ext cx="7580376" cy="4969108"/>
          </a:xfrm>
        </p:spPr>
        <p:txBody>
          <a:bodyPr>
            <a:normAutofit fontScale="85000" lnSpcReduction="10000"/>
          </a:bodyPr>
          <a:lstStyle/>
          <a:p>
            <a:pPr algn="l"/>
            <a:r>
              <a:rPr lang="en-US" dirty="0">
                <a:effectLst/>
              </a:rPr>
              <a:t>____ Have rental real estate losses been limited to $25,000 (or up to passive income from another passive activity)? If not, limit losses to $25,000, and </a:t>
            </a:r>
          </a:p>
          <a:p>
            <a:pPr algn="l"/>
            <a:r>
              <a:rPr lang="en-US" dirty="0">
                <a:effectLst/>
              </a:rPr>
              <a:t>continue on to verify active participation. If yes, continue on to verify active participation. </a:t>
            </a:r>
          </a:p>
          <a:p>
            <a:pPr algn="l"/>
            <a:r>
              <a:rPr lang="en-US" dirty="0">
                <a:effectLst/>
              </a:rPr>
              <a:t>____ Is MAGI more than $150,000? MAGI is simply AGI computed without rental losses and any other passive losses and some minor modifiers. If AGI is more than $150,000, MAGI is almost always more than $150,000. If AGI plus the rental losses is more than $150,000, MAGI is more than $150,000. </a:t>
            </a:r>
          </a:p>
          <a:p>
            <a:pPr algn="l"/>
            <a:r>
              <a:rPr lang="en-US" dirty="0">
                <a:effectLst/>
              </a:rPr>
              <a:t>____Isthetaxpayeralimitedpartner(andnotalsoageneralpartner)? See IRC § 469(i)(6)(B). Note: Since many investors in low income housing are limited partners, losses will not qualify for the active participation standard and should be on line 3b. Therefore, no $25,000 offset is available. While LIHC are excepted from the active participation requirement, no such exception exists for LIH losses. </a:t>
            </a:r>
          </a:p>
          <a:p>
            <a:pPr algn="l"/>
            <a:r>
              <a:rPr lang="en-US" dirty="0">
                <a:effectLst/>
              </a:rPr>
              <a:t>_____ Does the taxpayer own less than </a:t>
            </a:r>
            <a:r>
              <a:rPr lang="en-US" dirty="0" smtClean="0">
                <a:effectLst/>
              </a:rPr>
              <a:t>5 </a:t>
            </a:r>
            <a:r>
              <a:rPr lang="en-US" dirty="0">
                <a:effectLst/>
              </a:rPr>
              <a:t>percent? See Schedule K-1. </a:t>
            </a:r>
          </a:p>
          <a:p>
            <a:pPr algn="l"/>
            <a:r>
              <a:rPr lang="en-US" dirty="0">
                <a:effectLst/>
              </a:rPr>
              <a:t>_____ Are losses from an activity other than real estate? Equipment, computers, boats, vehicles, etc. Leases of personal property are generally passive regardless of the level of participation See IRC § 469(c)(2)&amp;(4). </a:t>
            </a:r>
          </a:p>
          <a:p>
            <a:pPr algn="l"/>
            <a:r>
              <a:rPr lang="en-US" dirty="0">
                <a:effectLst/>
              </a:rPr>
              <a:t>If answers to any of the last 3 questions are answered YES, Taxpayer does not qualify for $25,000 offset. </a:t>
            </a:r>
          </a:p>
          <a:p>
            <a:pPr algn="l"/>
            <a:endParaRPr lang="en-US" dirty="0"/>
          </a:p>
        </p:txBody>
      </p:sp>
    </p:spTree>
    <p:extLst>
      <p:ext uri="{BB962C8B-B14F-4D97-AF65-F5344CB8AC3E}">
        <p14:creationId xmlns:p14="http://schemas.microsoft.com/office/powerpoint/2010/main" val="368079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7929"/>
            <a:ext cx="7580376" cy="1204441"/>
          </a:xfrm>
        </p:spPr>
        <p:txBody>
          <a:bodyPr/>
          <a:lstStyle/>
          <a:p>
            <a:r>
              <a:rPr lang="en-US" dirty="0" smtClean="0"/>
              <a:t>IRS AUDIT TECHNIQUES</a:t>
            </a:r>
            <a:endParaRPr lang="en-US" dirty="0"/>
          </a:p>
        </p:txBody>
      </p:sp>
      <p:sp>
        <p:nvSpPr>
          <p:cNvPr id="3" name="Text Placeholder 2"/>
          <p:cNvSpPr>
            <a:spLocks noGrp="1"/>
          </p:cNvSpPr>
          <p:nvPr>
            <p:ph type="body" idx="1"/>
          </p:nvPr>
        </p:nvSpPr>
        <p:spPr>
          <a:xfrm>
            <a:off x="881709" y="1553762"/>
            <a:ext cx="7580376" cy="4993793"/>
          </a:xfrm>
        </p:spPr>
        <p:txBody>
          <a:bodyPr>
            <a:normAutofit fontScale="92500" lnSpcReduction="20000"/>
          </a:bodyPr>
          <a:lstStyle/>
          <a:p>
            <a:pPr algn="l"/>
            <a:r>
              <a:rPr lang="en-US" dirty="0">
                <a:effectLst/>
              </a:rPr>
              <a:t>_____ Verify that one spouse alone meets BOTH of the following tests. </a:t>
            </a:r>
            <a:endParaRPr lang="en-US" dirty="0" smtClean="0">
              <a:effectLst/>
            </a:endParaRPr>
          </a:p>
          <a:p>
            <a:pPr algn="l"/>
            <a:r>
              <a:rPr lang="en-US" dirty="0" smtClean="0">
                <a:effectLst/>
              </a:rPr>
              <a:t>FIRST </a:t>
            </a:r>
            <a:r>
              <a:rPr lang="en-US" dirty="0">
                <a:effectLst/>
              </a:rPr>
              <a:t>TEST: Are more than half of personal services in all businesses (T/B) </a:t>
            </a:r>
            <a:endParaRPr lang="en-US" dirty="0"/>
          </a:p>
          <a:p>
            <a:pPr algn="l"/>
            <a:r>
              <a:rPr lang="en-US" dirty="0">
                <a:effectLst/>
              </a:rPr>
              <a:t>for the year performed in real property T/B and rental real estate? </a:t>
            </a:r>
            <a:endParaRPr lang="en-US" dirty="0"/>
          </a:p>
          <a:p>
            <a:pPr algn="l"/>
            <a:r>
              <a:rPr lang="en-US" dirty="0">
                <a:effectLst/>
              </a:rPr>
              <a:t>--Real property T/B = real property development, construction, acquisition, conversion, rental operation, management, leasing or brokerage. Time spent as an employee in real property activities counts </a:t>
            </a:r>
            <a:r>
              <a:rPr lang="en-US" dirty="0" smtClean="0">
                <a:effectLst/>
              </a:rPr>
              <a:t>only </a:t>
            </a:r>
            <a:r>
              <a:rPr lang="en-US" dirty="0">
                <a:effectLst/>
              </a:rPr>
              <a:t>if the taxpayer is more than a 5 percent owner. </a:t>
            </a:r>
            <a:endParaRPr lang="en-US" dirty="0"/>
          </a:p>
          <a:p>
            <a:pPr algn="l"/>
            <a:endParaRPr lang="en-US" dirty="0" smtClean="0">
              <a:effectLst/>
            </a:endParaRPr>
          </a:p>
          <a:p>
            <a:pPr algn="l"/>
            <a:r>
              <a:rPr lang="en-US" dirty="0" smtClean="0">
                <a:effectLst/>
              </a:rPr>
              <a:t>SECOND </a:t>
            </a:r>
            <a:r>
              <a:rPr lang="en-US" dirty="0">
                <a:effectLst/>
              </a:rPr>
              <a:t>TEST: Does taxpayer spend more than 750 hours in real property businesses and rentals in which he materially participates? </a:t>
            </a:r>
            <a:endParaRPr lang="en-US" dirty="0"/>
          </a:p>
          <a:p>
            <a:pPr algn="l"/>
            <a:r>
              <a:rPr lang="en-US" dirty="0">
                <a:effectLst/>
              </a:rPr>
              <a:t>_____ If answer is NO to either of above two tests, IRC § 469(c)(7) does not apply, and losses are generally limited to $25,000. </a:t>
            </a:r>
            <a:endParaRPr lang="en-US" dirty="0"/>
          </a:p>
          <a:p>
            <a:pPr algn="l"/>
            <a:r>
              <a:rPr lang="en-US" dirty="0">
                <a:effectLst/>
              </a:rPr>
              <a:t>_____ If answer is YES to both tests, apply material participation tests to each rental real estate activity to determine whether each activity is passive or non-passive. While not seen often, the taxpayer may have made a one-time </a:t>
            </a:r>
            <a:r>
              <a:rPr lang="en-US" dirty="0" smtClean="0">
                <a:effectLst/>
              </a:rPr>
              <a:t>election to group all rentals as a single activity</a:t>
            </a:r>
            <a:r>
              <a:rPr lang="en-US" dirty="0">
                <a:effectLst/>
              </a:rPr>
              <a:t>. </a:t>
            </a:r>
            <a:r>
              <a:rPr lang="en-US" dirty="0" smtClean="0">
                <a:effectLst/>
              </a:rPr>
              <a:t>Thus material participation is determined based on the grouped rentals</a:t>
            </a:r>
            <a:r>
              <a:rPr lang="en-US" dirty="0">
                <a:effectLst/>
              </a:rPr>
              <a:t>. </a:t>
            </a:r>
            <a:r>
              <a:rPr lang="en-US" dirty="0" smtClean="0">
                <a:effectLst/>
              </a:rPr>
              <a:t>See IRC</a:t>
            </a:r>
            <a:r>
              <a:rPr lang="en-US" dirty="0">
                <a:effectLst/>
              </a:rPr>
              <a:t>§469(c)(7)(A)</a:t>
            </a:r>
            <a:r>
              <a:rPr lang="en-US" dirty="0" smtClean="0">
                <a:effectLst/>
              </a:rPr>
              <a:t>and Reg. §1.469</a:t>
            </a:r>
            <a:r>
              <a:rPr lang="en-US" dirty="0">
                <a:effectLst/>
              </a:rPr>
              <a:t>-9(g). </a:t>
            </a:r>
            <a:endParaRPr lang="en-US" dirty="0"/>
          </a:p>
          <a:p>
            <a:pPr algn="l"/>
            <a:endParaRPr lang="en-US" dirty="0"/>
          </a:p>
        </p:txBody>
      </p:sp>
    </p:spTree>
    <p:extLst>
      <p:ext uri="{BB962C8B-B14F-4D97-AF65-F5344CB8AC3E}">
        <p14:creationId xmlns:p14="http://schemas.microsoft.com/office/powerpoint/2010/main" val="1483328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31" y="122003"/>
            <a:ext cx="7580376" cy="1157404"/>
          </a:xfrm>
        </p:spPr>
        <p:txBody>
          <a:bodyPr/>
          <a:lstStyle/>
          <a:p>
            <a:r>
              <a:rPr lang="en-US" dirty="0" smtClean="0"/>
              <a:t>IRS AUDIT TECHNIQUESS</a:t>
            </a:r>
            <a:endParaRPr lang="en-US" dirty="0"/>
          </a:p>
        </p:txBody>
      </p:sp>
      <p:sp>
        <p:nvSpPr>
          <p:cNvPr id="3" name="Text Placeholder 2"/>
          <p:cNvSpPr>
            <a:spLocks noGrp="1"/>
          </p:cNvSpPr>
          <p:nvPr>
            <p:ph type="body" idx="1"/>
          </p:nvPr>
        </p:nvSpPr>
        <p:spPr>
          <a:xfrm>
            <a:off x="655931" y="1926521"/>
            <a:ext cx="7580376" cy="4470515"/>
          </a:xfrm>
        </p:spPr>
        <p:txBody>
          <a:bodyPr/>
          <a:lstStyle/>
          <a:p>
            <a:pPr algn="l"/>
            <a:r>
              <a:rPr lang="en-US" dirty="0" smtClean="0">
                <a:effectLst/>
              </a:rPr>
              <a:t>Per IRC §</a:t>
            </a:r>
            <a:r>
              <a:rPr lang="en-US" dirty="0">
                <a:effectLst/>
              </a:rPr>
              <a:t>469(c)(7),</a:t>
            </a:r>
            <a:r>
              <a:rPr lang="en-US" dirty="0" smtClean="0">
                <a:effectLst/>
              </a:rPr>
              <a:t>the following rental real estate activities have been </a:t>
            </a:r>
            <a:r>
              <a:rPr lang="en-US" dirty="0">
                <a:effectLst/>
              </a:rPr>
              <a:t>determined to be non-passive and current (but not carryover) losses are fully deductible: ______________ Current losses are entered on Schedule E, but not on FORM 8582. </a:t>
            </a:r>
          </a:p>
          <a:p>
            <a:pPr algn="l"/>
            <a:r>
              <a:rPr lang="en-US" dirty="0" smtClean="0">
                <a:effectLst/>
              </a:rPr>
              <a:t>Taxpayer is a real estate professional, but did not materially participate in </a:t>
            </a:r>
            <a:r>
              <a:rPr lang="en-US" dirty="0">
                <a:effectLst/>
              </a:rPr>
              <a:t>the following real estate activities: _____________ He does, however, </a:t>
            </a:r>
            <a:r>
              <a:rPr lang="en-US" dirty="0" smtClean="0">
                <a:effectLst/>
              </a:rPr>
              <a:t>actively participate, making management decisions</a:t>
            </a:r>
            <a:r>
              <a:rPr lang="en-US" dirty="0">
                <a:effectLst/>
              </a:rPr>
              <a:t>. </a:t>
            </a:r>
            <a:r>
              <a:rPr lang="en-US" dirty="0" smtClean="0">
                <a:effectLst/>
              </a:rPr>
              <a:t>Losses are entered </a:t>
            </a:r>
            <a:r>
              <a:rPr lang="en-US" dirty="0">
                <a:effectLst/>
              </a:rPr>
              <a:t>on FORM 8582 line 1a. </a:t>
            </a:r>
          </a:p>
          <a:p>
            <a:pPr algn="l"/>
            <a:r>
              <a:rPr lang="en-US" dirty="0" smtClean="0">
                <a:effectLst/>
              </a:rPr>
              <a:t>Taxpayer does not actively participate in the following rental real estate </a:t>
            </a:r>
            <a:r>
              <a:rPr lang="en-US" dirty="0">
                <a:effectLst/>
              </a:rPr>
              <a:t>activities: ______________. Limited partners and Taxpayers who own less than 10 percent cannot rise to the active participation standard. Losses are entered on FORM 8582, line 3b (2b for years before 2002). </a:t>
            </a:r>
            <a:endParaRPr lang="en-US" dirty="0"/>
          </a:p>
          <a:p>
            <a:pPr algn="l"/>
            <a:endParaRPr lang="en-US" dirty="0">
              <a:effectLst/>
            </a:endParaRPr>
          </a:p>
        </p:txBody>
      </p:sp>
    </p:spTree>
    <p:extLst>
      <p:ext uri="{BB962C8B-B14F-4D97-AF65-F5344CB8AC3E}">
        <p14:creationId xmlns:p14="http://schemas.microsoft.com/office/powerpoint/2010/main" val="1670933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784" y="225485"/>
            <a:ext cx="7580376" cy="1025700"/>
          </a:xfrm>
        </p:spPr>
        <p:txBody>
          <a:bodyPr/>
          <a:lstStyle/>
          <a:p>
            <a:r>
              <a:rPr lang="en-US" dirty="0" smtClean="0"/>
              <a:t>IRS AUDIT TECHNIQUES</a:t>
            </a:r>
            <a:endParaRPr lang="en-US" dirty="0"/>
          </a:p>
        </p:txBody>
      </p:sp>
      <p:sp>
        <p:nvSpPr>
          <p:cNvPr id="3" name="Text Placeholder 2"/>
          <p:cNvSpPr>
            <a:spLocks noGrp="1"/>
          </p:cNvSpPr>
          <p:nvPr>
            <p:ph type="body" idx="1"/>
          </p:nvPr>
        </p:nvSpPr>
        <p:spPr>
          <a:xfrm>
            <a:off x="806450" y="1570581"/>
            <a:ext cx="7580376" cy="4854678"/>
          </a:xfrm>
        </p:spPr>
        <p:txBody>
          <a:bodyPr>
            <a:normAutofit/>
          </a:bodyPr>
          <a:lstStyle/>
          <a:p>
            <a:r>
              <a:rPr lang="en-US" b="1" dirty="0">
                <a:effectLst/>
              </a:rPr>
              <a:t>Real Estate Professional: Interview Half Personal Services Te</a:t>
            </a:r>
            <a:r>
              <a:rPr lang="en-US" dirty="0">
                <a:effectLst/>
              </a:rPr>
              <a:t>st </a:t>
            </a:r>
            <a:endParaRPr lang="en-US" dirty="0"/>
          </a:p>
          <a:p>
            <a:pPr algn="l"/>
            <a:r>
              <a:rPr lang="en-US" dirty="0">
                <a:effectLst/>
              </a:rPr>
              <a:t>_____ Describe the work you perform as a real estate professional. Check occupations by signatures and W-2s. </a:t>
            </a:r>
            <a:endParaRPr lang="en-US" dirty="0"/>
          </a:p>
          <a:p>
            <a:pPr algn="l"/>
            <a:r>
              <a:rPr lang="en-US" dirty="0">
                <a:effectLst/>
              </a:rPr>
              <a:t>_____ Who is the real estate professional, you or your spouse? </a:t>
            </a:r>
            <a:endParaRPr lang="en-US" dirty="0"/>
          </a:p>
          <a:p>
            <a:pPr algn="l"/>
            <a:r>
              <a:rPr lang="en-US" dirty="0">
                <a:effectLst/>
              </a:rPr>
              <a:t>_____ Does the spouse claiming to be the real estate professional work full-time or part-time? If the taxpayer has a full-time job working 2080 hours a year in a non-real property business, he must work 2081 on his real property businesses to meet half-personal services test! </a:t>
            </a:r>
            <a:endParaRPr lang="en-US" dirty="0"/>
          </a:p>
          <a:p>
            <a:pPr algn="l"/>
            <a:r>
              <a:rPr lang="en-US" dirty="0" smtClean="0">
                <a:effectLst/>
              </a:rPr>
              <a:t>_____What percentage of each real property business</a:t>
            </a:r>
            <a:r>
              <a:rPr lang="en-US" dirty="0">
                <a:effectLst/>
              </a:rPr>
              <a:t>(es</a:t>
            </a:r>
            <a:r>
              <a:rPr lang="en-US" dirty="0" smtClean="0">
                <a:effectLst/>
              </a:rPr>
              <a:t>) do you own</a:t>
            </a:r>
            <a:r>
              <a:rPr lang="en-US" dirty="0">
                <a:effectLst/>
              </a:rPr>
              <a:t>? Unless taxpayer owns 5 percent or more, time is not counted. See IRC § 469(c)(7)(D)(ii). If, for example, the taxpayer works full-time for a construction company, but does not own any of the company, he is not a real estate professional. </a:t>
            </a:r>
            <a:endParaRPr lang="en-US" dirty="0"/>
          </a:p>
          <a:p>
            <a:pPr algn="l"/>
            <a:endParaRPr lang="en-US" dirty="0"/>
          </a:p>
        </p:txBody>
      </p:sp>
    </p:spTree>
    <p:extLst>
      <p:ext uri="{BB962C8B-B14F-4D97-AF65-F5344CB8AC3E}">
        <p14:creationId xmlns:p14="http://schemas.microsoft.com/office/powerpoint/2010/main" val="762772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25484"/>
            <a:ext cx="7580376" cy="884590"/>
          </a:xfrm>
        </p:spPr>
        <p:txBody>
          <a:bodyPr/>
          <a:lstStyle/>
          <a:p>
            <a:r>
              <a:rPr lang="en-US" dirty="0" smtClean="0"/>
              <a:t>IRS AUDIT TEHCNIQUES</a:t>
            </a:r>
            <a:endParaRPr lang="en-US" dirty="0"/>
          </a:p>
        </p:txBody>
      </p:sp>
      <p:sp>
        <p:nvSpPr>
          <p:cNvPr id="3" name="Text Placeholder 2"/>
          <p:cNvSpPr>
            <a:spLocks noGrp="1"/>
          </p:cNvSpPr>
          <p:nvPr>
            <p:ph type="body" idx="1"/>
          </p:nvPr>
        </p:nvSpPr>
        <p:spPr>
          <a:xfrm>
            <a:off x="740598" y="1418522"/>
            <a:ext cx="7580376" cy="5025552"/>
          </a:xfrm>
        </p:spPr>
        <p:txBody>
          <a:bodyPr>
            <a:normAutofit fontScale="92500"/>
          </a:bodyPr>
          <a:lstStyle/>
          <a:p>
            <a:r>
              <a:rPr lang="en-US" b="1" dirty="0">
                <a:effectLst/>
              </a:rPr>
              <a:t>750 HOUR TEST </a:t>
            </a:r>
            <a:endParaRPr lang="en-US" b="1" dirty="0"/>
          </a:p>
          <a:p>
            <a:pPr algn="l"/>
            <a:r>
              <a:rPr lang="en-US" dirty="0">
                <a:effectLst/>
              </a:rPr>
              <a:t>Time does not count for purposes of the 750 hour test and the half personal services test – unless the taxpayer materially participates in the activity. One spouse ALONE must meet the 750 hour test. </a:t>
            </a:r>
            <a:endParaRPr lang="en-US" dirty="0"/>
          </a:p>
          <a:p>
            <a:pPr algn="l"/>
            <a:r>
              <a:rPr lang="en-US" dirty="0">
                <a:effectLst/>
              </a:rPr>
              <a:t>_____ Who performs the services, husband or wife? Hours by husband? Hours by wife? </a:t>
            </a:r>
            <a:endParaRPr lang="en-US" dirty="0"/>
          </a:p>
          <a:p>
            <a:pPr algn="l"/>
            <a:r>
              <a:rPr lang="en-US" dirty="0">
                <a:effectLst/>
              </a:rPr>
              <a:t>_____ Approximately how many hours did you spend working on your rentals in the year under exam? Ask the taxpayer for supporting documentation (appointmentbooks,diaries,calendars,logs,etc.) Youmaywanttogive taxpayer a log to be completed for each rental – and for each year under exam. Material participation is a year by year determination. Rentals are generally not time intensive. </a:t>
            </a:r>
            <a:endParaRPr lang="en-US" dirty="0"/>
          </a:p>
          <a:p>
            <a:pPr algn="l"/>
            <a:r>
              <a:rPr lang="en-US" dirty="0">
                <a:effectLst/>
              </a:rPr>
              <a:t>_____ If non-working spouse claims to be the real estate professional, ask what other commitments he/she may have. Is the spouse a student? Is the spouse providing full-time care to young children? </a:t>
            </a:r>
            <a:endParaRPr lang="en-US" dirty="0"/>
          </a:p>
          <a:p>
            <a:pPr algn="l"/>
            <a:endParaRPr lang="en-US" dirty="0"/>
          </a:p>
        </p:txBody>
      </p:sp>
    </p:spTree>
    <p:extLst>
      <p:ext uri="{BB962C8B-B14F-4D97-AF65-F5344CB8AC3E}">
        <p14:creationId xmlns:p14="http://schemas.microsoft.com/office/powerpoint/2010/main" val="146911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815" y="4220801"/>
            <a:ext cx="7580376" cy="1936917"/>
          </a:xfrm>
        </p:spPr>
        <p:txBody>
          <a:bodyPr>
            <a:normAutofit fontScale="90000"/>
          </a:bodyPr>
          <a:lstStyle/>
          <a:p>
            <a:pPr algn="l"/>
            <a:r>
              <a:rPr lang="en-US" sz="1800" dirty="0" smtClean="0"/>
              <a:t>1.  Under IRC §469, real estate rental income is per se passive except for Real Estate Professionals materially participating </a:t>
            </a:r>
            <a:r>
              <a:rPr lang="en-US" sz="1800" i="1" dirty="0" smtClean="0"/>
              <a:t>in the rental activity.</a:t>
            </a:r>
            <a:r>
              <a:rPr lang="en-US" sz="1800" dirty="0" smtClean="0"/>
              <a:t/>
            </a:r>
            <a:br>
              <a:rPr lang="en-US" sz="1800" dirty="0" smtClean="0"/>
            </a:br>
            <a:r>
              <a:rPr lang="en-US" sz="1800" dirty="0" smtClean="0"/>
              <a:t>2.  There is an exception for up to a $25,000 loss if the taxpayer is actively involved.</a:t>
            </a:r>
            <a:br>
              <a:rPr lang="en-US" sz="1800" dirty="0" smtClean="0"/>
            </a:br>
            <a:r>
              <a:rPr lang="en-US" sz="1800" dirty="0" smtClean="0"/>
              <a:t>3.  Generally you can only group rental activities with a trade or business providing that the activity of one is insubstantial in relationship to the other.</a:t>
            </a:r>
            <a:br>
              <a:rPr lang="en-US" sz="1800" dirty="0" smtClean="0"/>
            </a:br>
            <a:r>
              <a:rPr lang="en-US" sz="1800" dirty="0" smtClean="0"/>
              <a:t>     A.   Attorney D is a sole practitioner in Torrance and also owns real estate in Torrance that he rents out to third parties.  Given the facts and circumstances, the law practice and the residential real estate and the residential real estate do not constitute an appropriate economic unit unit.  Therefore D may not  treat the law practice and the residential real estate as a single activity.</a:t>
            </a:r>
            <a:br>
              <a:rPr lang="en-US" sz="1800" dirty="0" smtClean="0"/>
            </a:br>
            <a:r>
              <a:rPr lang="en-US" sz="1800" dirty="0" smtClean="0"/>
              <a:t>     B.  Suppose the attorney had an office building and rented out an office.  Could he group the activities?  If the rental activity income is insubstantial in relationship to the law firms fees, then it could be grouped.</a:t>
            </a:r>
            <a:br>
              <a:rPr lang="en-US" sz="1800" dirty="0" smtClean="0"/>
            </a:br>
            <a:endParaRPr lang="en-US" sz="1800" dirty="0"/>
          </a:p>
        </p:txBody>
      </p:sp>
      <p:sp>
        <p:nvSpPr>
          <p:cNvPr id="3" name="Text Placeholder 2"/>
          <p:cNvSpPr>
            <a:spLocks noGrp="1"/>
          </p:cNvSpPr>
          <p:nvPr>
            <p:ph type="body" idx="1"/>
          </p:nvPr>
        </p:nvSpPr>
        <p:spPr>
          <a:xfrm>
            <a:off x="601020" y="78271"/>
            <a:ext cx="7580376" cy="1755648"/>
          </a:xfrm>
        </p:spPr>
        <p:txBody>
          <a:bodyPr>
            <a:normAutofit/>
          </a:bodyPr>
          <a:lstStyle/>
          <a:p>
            <a:r>
              <a:rPr lang="en-US" sz="3200" dirty="0" smtClean="0"/>
              <a:t>How Do I qualify as a Real Estate Professional?</a:t>
            </a:r>
            <a:endParaRPr lang="en-US" sz="3200" dirty="0"/>
          </a:p>
        </p:txBody>
      </p:sp>
    </p:spTree>
    <p:extLst>
      <p:ext uri="{BB962C8B-B14F-4D97-AF65-F5344CB8AC3E}">
        <p14:creationId xmlns:p14="http://schemas.microsoft.com/office/powerpoint/2010/main" val="148606700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87855"/>
            <a:ext cx="7580376" cy="903404"/>
          </a:xfrm>
        </p:spPr>
        <p:txBody>
          <a:bodyPr/>
          <a:lstStyle/>
          <a:p>
            <a:r>
              <a:rPr lang="en-US" dirty="0" smtClean="0"/>
              <a:t>IRS AUDIT TECHNIQUES</a:t>
            </a:r>
            <a:endParaRPr lang="en-US" dirty="0"/>
          </a:p>
        </p:txBody>
      </p:sp>
      <p:sp>
        <p:nvSpPr>
          <p:cNvPr id="3" name="Text Placeholder 2"/>
          <p:cNvSpPr>
            <a:spLocks noGrp="1"/>
          </p:cNvSpPr>
          <p:nvPr>
            <p:ph type="body" idx="1"/>
          </p:nvPr>
        </p:nvSpPr>
        <p:spPr>
          <a:xfrm>
            <a:off x="806450" y="1589396"/>
            <a:ext cx="7580376" cy="4694752"/>
          </a:xfrm>
        </p:spPr>
        <p:txBody>
          <a:bodyPr>
            <a:normAutofit lnSpcReduction="10000"/>
          </a:bodyPr>
          <a:lstStyle/>
          <a:p>
            <a:r>
              <a:rPr lang="en-US" b="1" dirty="0">
                <a:effectLst/>
              </a:rPr>
              <a:t>MATERIAL PARTICIPATION IN THE RENTALS</a:t>
            </a:r>
            <a:r>
              <a:rPr lang="en-US" dirty="0">
                <a:effectLst/>
              </a:rPr>
              <a:t> </a:t>
            </a:r>
            <a:endParaRPr lang="en-US" dirty="0"/>
          </a:p>
          <a:p>
            <a:pPr algn="l"/>
            <a:r>
              <a:rPr lang="en-US" dirty="0">
                <a:effectLst/>
              </a:rPr>
              <a:t>_____ Who monitors the rentals? Who collects the rent? Who does the repairs? </a:t>
            </a:r>
            <a:endParaRPr lang="en-US" dirty="0"/>
          </a:p>
          <a:p>
            <a:pPr algn="l"/>
            <a:r>
              <a:rPr lang="en-US" dirty="0">
                <a:effectLst/>
              </a:rPr>
              <a:t>_____ Do you have a real estate agent or manager or employee responsible for any of the rentals? Ask for each rental property. Check Schedule E properties for large commissions or management fees. Also check for large labor expense </a:t>
            </a:r>
            <a:r>
              <a:rPr lang="en-US" dirty="0" smtClean="0">
                <a:effectLst/>
              </a:rPr>
              <a:t>– possibly a hired contractor spent more time than taxpayer</a:t>
            </a:r>
            <a:r>
              <a:rPr lang="en-US" dirty="0">
                <a:effectLst/>
              </a:rPr>
              <a:t>. </a:t>
            </a:r>
            <a:r>
              <a:rPr lang="en-US" dirty="0" smtClean="0">
                <a:effectLst/>
              </a:rPr>
              <a:t>If there is paid </a:t>
            </a:r>
            <a:r>
              <a:rPr lang="en-US" dirty="0">
                <a:effectLst/>
              </a:rPr>
              <a:t>management, it is a strong indicator taxpayer did not materially participate. </a:t>
            </a:r>
            <a:endParaRPr lang="en-US" dirty="0"/>
          </a:p>
          <a:p>
            <a:pPr algn="l"/>
            <a:r>
              <a:rPr lang="en-US" dirty="0">
                <a:effectLst/>
              </a:rPr>
              <a:t>_____ Is anyone besides you involving with managing or overseeing any the properties? Does a relative or friend manage/monitor the property for free? </a:t>
            </a:r>
            <a:endParaRPr lang="en-US" dirty="0"/>
          </a:p>
          <a:p>
            <a:pPr algn="l"/>
            <a:r>
              <a:rPr lang="en-US" dirty="0">
                <a:effectLst/>
              </a:rPr>
              <a:t>_____ Does a tenant receives free/reduced rent for managing the rentals – or for caring for the properties? </a:t>
            </a:r>
            <a:endParaRPr lang="en-US" dirty="0"/>
          </a:p>
          <a:p>
            <a:pPr algn="l"/>
            <a:endParaRPr lang="en-US" dirty="0"/>
          </a:p>
          <a:p>
            <a:pPr algn="l"/>
            <a:endParaRPr lang="en-US" dirty="0"/>
          </a:p>
        </p:txBody>
      </p:sp>
    </p:spTree>
    <p:extLst>
      <p:ext uri="{BB962C8B-B14F-4D97-AF65-F5344CB8AC3E}">
        <p14:creationId xmlns:p14="http://schemas.microsoft.com/office/powerpoint/2010/main" val="2982843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91336"/>
            <a:ext cx="7580376" cy="1682496"/>
          </a:xfrm>
        </p:spPr>
        <p:txBody>
          <a:bodyPr/>
          <a:lstStyle/>
          <a:p>
            <a:r>
              <a:rPr lang="en-US" dirty="0" smtClean="0"/>
              <a:t>2010 Health Care Act</a:t>
            </a:r>
            <a:br>
              <a:rPr lang="en-US" dirty="0" smtClean="0"/>
            </a:br>
            <a:r>
              <a:rPr lang="en-US" dirty="0" smtClean="0"/>
              <a:t>H.R. 4872 P.L. 111-152</a:t>
            </a:r>
            <a:endParaRPr lang="en-US" dirty="0"/>
          </a:p>
        </p:txBody>
      </p:sp>
      <p:sp>
        <p:nvSpPr>
          <p:cNvPr id="3" name="Text Placeholder 2"/>
          <p:cNvSpPr>
            <a:spLocks noGrp="1"/>
          </p:cNvSpPr>
          <p:nvPr>
            <p:ph type="body" idx="1"/>
          </p:nvPr>
        </p:nvSpPr>
        <p:spPr>
          <a:xfrm>
            <a:off x="806450" y="2124077"/>
            <a:ext cx="7580376" cy="4489329"/>
          </a:xfrm>
        </p:spPr>
        <p:txBody>
          <a:bodyPr>
            <a:normAutofit lnSpcReduction="10000"/>
          </a:bodyPr>
          <a:lstStyle/>
          <a:p>
            <a:pPr algn="l"/>
            <a:r>
              <a:rPr lang="en-US" dirty="0">
                <a:effectLst/>
              </a:rPr>
              <a:t>The 2010 Health Care Act increased the Medicare portion of the self- employment tax by .9% (</a:t>
            </a:r>
            <a:r>
              <a:rPr lang="en-US" b="1" i="1" dirty="0">
                <a:effectLst/>
              </a:rPr>
              <a:t>to 3.8%</a:t>
            </a:r>
            <a:r>
              <a:rPr lang="en-US" dirty="0">
                <a:effectLst/>
              </a:rPr>
              <a:t>) (the “Additional Medicare Tax”) on earnings in excess of $250,000 in the case of married taxpayers filing a joint return, $125,000 for married taxpayers filing a separate return, and more than $200,000 for all other taxpayers, </a:t>
            </a:r>
            <a:r>
              <a:rPr lang="en-US" b="1" i="1" dirty="0">
                <a:effectLst/>
              </a:rPr>
              <a:t>effective for tax years beginning after December 31, 2012. </a:t>
            </a:r>
            <a:endParaRPr lang="en-US" dirty="0">
              <a:effectLst/>
            </a:endParaRPr>
          </a:p>
          <a:p>
            <a:pPr algn="l"/>
            <a:r>
              <a:rPr lang="en-US" dirty="0">
                <a:effectLst/>
              </a:rPr>
              <a:t>The 2010 Health Care Act subjects investment income (rather than income derived from labor, as in the case of the SE tax), for the first time in the history of Social Security, to a similar tax (the “NII Tax”). </a:t>
            </a:r>
          </a:p>
          <a:p>
            <a:pPr algn="l"/>
            <a:r>
              <a:rPr lang="en-US" dirty="0">
                <a:effectLst/>
              </a:rPr>
              <a:t>Effective January 1, 2013, new section 1411(a)(1) imposes a separate </a:t>
            </a:r>
            <a:r>
              <a:rPr lang="en-US" b="1" i="1" dirty="0">
                <a:effectLst/>
              </a:rPr>
              <a:t>3.8% tax </a:t>
            </a:r>
            <a:r>
              <a:rPr lang="en-US" dirty="0">
                <a:effectLst/>
              </a:rPr>
              <a:t>on the lesser of (a) “</a:t>
            </a:r>
            <a:r>
              <a:rPr lang="en-US" b="1" i="1" dirty="0">
                <a:effectLst/>
              </a:rPr>
              <a:t>net investment income</a:t>
            </a:r>
            <a:r>
              <a:rPr lang="en-US" dirty="0">
                <a:effectLst/>
              </a:rPr>
              <a:t>” or (b) the excess of modified adjusted gross income (“MAGI”) over $250,000 in the case of married taxpayers filing a joint return, $125,000 for married taxpayers filing a separate return, and over $200,000 for all other taxpayers. </a:t>
            </a:r>
          </a:p>
          <a:p>
            <a:pPr algn="l"/>
            <a:endParaRPr lang="en-US" dirty="0"/>
          </a:p>
        </p:txBody>
      </p:sp>
    </p:spTree>
    <p:extLst>
      <p:ext uri="{BB962C8B-B14F-4D97-AF65-F5344CB8AC3E}">
        <p14:creationId xmlns:p14="http://schemas.microsoft.com/office/powerpoint/2010/main" val="2312333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16077"/>
            <a:ext cx="7580376" cy="1682496"/>
          </a:xfrm>
        </p:spPr>
        <p:txBody>
          <a:bodyPr/>
          <a:lstStyle/>
          <a:p>
            <a:r>
              <a:rPr lang="en-US" dirty="0" smtClean="0"/>
              <a:t>Definition of Net Investment Income</a:t>
            </a:r>
            <a:endParaRPr lang="en-US" dirty="0"/>
          </a:p>
        </p:txBody>
      </p:sp>
      <p:sp>
        <p:nvSpPr>
          <p:cNvPr id="3" name="Text Placeholder 2"/>
          <p:cNvSpPr>
            <a:spLocks noGrp="1"/>
          </p:cNvSpPr>
          <p:nvPr>
            <p:ph type="body" idx="1"/>
          </p:nvPr>
        </p:nvSpPr>
        <p:spPr>
          <a:xfrm>
            <a:off x="806450" y="2077041"/>
            <a:ext cx="7580376" cy="4611626"/>
          </a:xfrm>
        </p:spPr>
        <p:txBody>
          <a:bodyPr>
            <a:normAutofit fontScale="92500" lnSpcReduction="10000"/>
          </a:bodyPr>
          <a:lstStyle/>
          <a:p>
            <a:pPr algn="l"/>
            <a:r>
              <a:rPr lang="en-US" dirty="0">
                <a:effectLst/>
              </a:rPr>
              <a:t>• Section 1411(c)(1) provides that NII means the excess (if any) of • </a:t>
            </a:r>
            <a:r>
              <a:rPr lang="en-US" b="1" i="1" dirty="0">
                <a:effectLst/>
              </a:rPr>
              <a:t>the sum of </a:t>
            </a:r>
            <a:endParaRPr lang="en-US" dirty="0"/>
          </a:p>
          <a:p>
            <a:pPr algn="l"/>
            <a:r>
              <a:rPr lang="en-US" dirty="0">
                <a:effectLst/>
              </a:rPr>
              <a:t>– </a:t>
            </a:r>
            <a:r>
              <a:rPr lang="en-US" i="1" dirty="0">
                <a:effectLst/>
              </a:rPr>
              <a:t>Category 1</a:t>
            </a:r>
            <a:r>
              <a:rPr lang="en-US" dirty="0">
                <a:effectLst/>
              </a:rPr>
              <a:t>: </a:t>
            </a:r>
            <a:r>
              <a:rPr lang="en-US" b="1" i="1" dirty="0">
                <a:effectLst/>
              </a:rPr>
              <a:t>gross income </a:t>
            </a:r>
            <a:r>
              <a:rPr lang="en-US" dirty="0">
                <a:effectLst/>
              </a:rPr>
              <a:t>from </a:t>
            </a:r>
            <a:r>
              <a:rPr lang="en-US" b="1" i="1" dirty="0">
                <a:effectLst/>
              </a:rPr>
              <a:t>interest, dividends, annuities, royalties, and rents, </a:t>
            </a:r>
            <a:r>
              <a:rPr lang="en-US" dirty="0">
                <a:effectLst/>
              </a:rPr>
              <a:t>other than such income derived in the ordinary course of a trade or business to which the tax does not apply; </a:t>
            </a:r>
            <a:endParaRPr lang="en-US" dirty="0"/>
          </a:p>
          <a:p>
            <a:pPr algn="l"/>
            <a:r>
              <a:rPr lang="en-US" dirty="0">
                <a:effectLst/>
              </a:rPr>
              <a:t>– </a:t>
            </a:r>
            <a:r>
              <a:rPr lang="en-US" i="1" dirty="0">
                <a:effectLst/>
              </a:rPr>
              <a:t>Category 2</a:t>
            </a:r>
            <a:r>
              <a:rPr lang="en-US" dirty="0">
                <a:effectLst/>
              </a:rPr>
              <a:t>: </a:t>
            </a:r>
            <a:r>
              <a:rPr lang="en-US" b="1" i="1" dirty="0">
                <a:effectLst/>
              </a:rPr>
              <a:t>other gross income derived from a trade or business to which the tax applies: </a:t>
            </a:r>
            <a:endParaRPr lang="en-US" dirty="0"/>
          </a:p>
          <a:p>
            <a:pPr algn="l"/>
            <a:r>
              <a:rPr lang="en-US" dirty="0">
                <a:effectLst/>
              </a:rPr>
              <a:t>• a </a:t>
            </a:r>
            <a:r>
              <a:rPr lang="en-US" b="1" i="1" dirty="0">
                <a:effectLst/>
              </a:rPr>
              <a:t>passive activity</a:t>
            </a:r>
            <a:r>
              <a:rPr lang="en-US" dirty="0">
                <a:effectLst/>
              </a:rPr>
              <a:t>, or </a:t>
            </a:r>
            <a:endParaRPr lang="en-US" dirty="0"/>
          </a:p>
          <a:p>
            <a:pPr algn="l"/>
            <a:r>
              <a:rPr lang="en-US" dirty="0">
                <a:effectLst/>
              </a:rPr>
              <a:t>• </a:t>
            </a:r>
            <a:r>
              <a:rPr lang="en-US" b="1" i="1" dirty="0">
                <a:effectLst/>
              </a:rPr>
              <a:t>trading </a:t>
            </a:r>
            <a:r>
              <a:rPr lang="en-US" dirty="0">
                <a:effectLst/>
              </a:rPr>
              <a:t>in financial instruments or commodities; </a:t>
            </a:r>
            <a:endParaRPr lang="en-US" dirty="0"/>
          </a:p>
          <a:p>
            <a:pPr algn="l"/>
            <a:r>
              <a:rPr lang="en-US" dirty="0">
                <a:effectLst/>
              </a:rPr>
              <a:t>– </a:t>
            </a:r>
            <a:r>
              <a:rPr lang="en-US" i="1" dirty="0">
                <a:effectLst/>
              </a:rPr>
              <a:t>Category 3</a:t>
            </a:r>
            <a:r>
              <a:rPr lang="en-US" dirty="0">
                <a:effectLst/>
              </a:rPr>
              <a:t>: </a:t>
            </a:r>
            <a:r>
              <a:rPr lang="en-US" b="1" i="1" dirty="0">
                <a:effectLst/>
              </a:rPr>
              <a:t>net gain </a:t>
            </a:r>
            <a:r>
              <a:rPr lang="en-US" i="1" dirty="0">
                <a:effectLst/>
              </a:rPr>
              <a:t>(to the extent taken into account in computing taxable income) attributable to the disposition of property </a:t>
            </a:r>
            <a:r>
              <a:rPr lang="en-US" dirty="0">
                <a:effectLst/>
              </a:rPr>
              <a:t>other than property held in a trade or business that is not a passive activity or trading business; over, </a:t>
            </a:r>
            <a:endParaRPr lang="en-US" dirty="0"/>
          </a:p>
          <a:p>
            <a:pPr algn="l"/>
            <a:r>
              <a:rPr lang="en-US" dirty="0">
                <a:effectLst/>
              </a:rPr>
              <a:t>• the </a:t>
            </a:r>
            <a:r>
              <a:rPr lang="en-US" b="1" i="1" dirty="0">
                <a:effectLst/>
              </a:rPr>
              <a:t>deductions </a:t>
            </a:r>
            <a:r>
              <a:rPr lang="en-US" dirty="0">
                <a:effectLst/>
              </a:rPr>
              <a:t>allowed by subtitle A which are </a:t>
            </a:r>
            <a:r>
              <a:rPr lang="en-US" b="1" i="1" dirty="0">
                <a:effectLst/>
              </a:rPr>
              <a:t>properly allocable to such gross income or net gain. </a:t>
            </a:r>
            <a:endParaRPr lang="en-US" dirty="0"/>
          </a:p>
          <a:p>
            <a:pPr algn="l"/>
            <a:endParaRPr lang="en-US" dirty="0"/>
          </a:p>
        </p:txBody>
      </p:sp>
    </p:spTree>
    <p:extLst>
      <p:ext uri="{BB962C8B-B14F-4D97-AF65-F5344CB8AC3E}">
        <p14:creationId xmlns:p14="http://schemas.microsoft.com/office/powerpoint/2010/main" val="2992929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59633"/>
            <a:ext cx="7580376" cy="1682496"/>
          </a:xfrm>
        </p:spPr>
        <p:txBody>
          <a:bodyPr/>
          <a:lstStyle/>
          <a:p>
            <a:r>
              <a:rPr lang="en-US" dirty="0" smtClean="0"/>
              <a:t>Trade or Business </a:t>
            </a:r>
            <a:br>
              <a:rPr lang="en-US" dirty="0" smtClean="0"/>
            </a:br>
            <a:r>
              <a:rPr lang="en-US" dirty="0" smtClean="0"/>
              <a:t>Non-Passive vs. Passive</a:t>
            </a:r>
            <a:endParaRPr lang="en-US" dirty="0"/>
          </a:p>
        </p:txBody>
      </p:sp>
      <p:sp>
        <p:nvSpPr>
          <p:cNvPr id="3" name="Text Placeholder 2"/>
          <p:cNvSpPr>
            <a:spLocks noGrp="1"/>
          </p:cNvSpPr>
          <p:nvPr>
            <p:ph type="body" idx="1"/>
          </p:nvPr>
        </p:nvSpPr>
        <p:spPr>
          <a:xfrm>
            <a:off x="806450" y="1956740"/>
            <a:ext cx="7580376" cy="4684889"/>
          </a:xfrm>
        </p:spPr>
        <p:txBody>
          <a:bodyPr/>
          <a:lstStyle/>
          <a:p>
            <a:pPr algn="l"/>
            <a:r>
              <a:rPr lang="en-US" dirty="0">
                <a:effectLst/>
              </a:rPr>
              <a:t>• </a:t>
            </a:r>
            <a:r>
              <a:rPr lang="en-US" b="1" i="1" dirty="0">
                <a:effectLst/>
              </a:rPr>
              <a:t>Active trade or business income</a:t>
            </a:r>
            <a:r>
              <a:rPr lang="en-US" dirty="0">
                <a:effectLst/>
              </a:rPr>
              <a:t>. NII does not include income derived from a trade or business that is neither a passive activity with respect to the taxpayer nor involves trading in financial instruments and commodities (that is, a trade or business not described in section 1411(c)(2)). </a:t>
            </a:r>
            <a:endParaRPr lang="en-US" dirty="0" smtClean="0">
              <a:effectLst/>
            </a:endParaRPr>
          </a:p>
          <a:p>
            <a:pPr algn="l"/>
            <a:endParaRPr lang="en-US" dirty="0"/>
          </a:p>
          <a:p>
            <a:pPr algn="l"/>
            <a:r>
              <a:rPr lang="en-US" dirty="0">
                <a:effectLst/>
              </a:rPr>
              <a:t>• Section 1411's statutory language and legislative history do not provide a definition of trade or business. The most established definition of trade or business is found under section 162(a), which permits a deduction for all the ordinary and necessary expenses paid or incurred in carrying on a trade or business. </a:t>
            </a:r>
            <a:endParaRPr lang="en-US" dirty="0"/>
          </a:p>
          <a:p>
            <a:pPr algn="l"/>
            <a:endParaRPr lang="en-US" dirty="0"/>
          </a:p>
        </p:txBody>
      </p:sp>
    </p:spTree>
    <p:extLst>
      <p:ext uri="{BB962C8B-B14F-4D97-AF65-F5344CB8AC3E}">
        <p14:creationId xmlns:p14="http://schemas.microsoft.com/office/powerpoint/2010/main" val="4207050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154" y="244300"/>
            <a:ext cx="7580376" cy="1682496"/>
          </a:xfrm>
        </p:spPr>
        <p:txBody>
          <a:bodyPr/>
          <a:lstStyle/>
          <a:p>
            <a:r>
              <a:rPr lang="en-US" dirty="0" smtClean="0"/>
              <a:t>Trade or Business</a:t>
            </a:r>
            <a:endParaRPr lang="en-US" dirty="0"/>
          </a:p>
        </p:txBody>
      </p:sp>
      <p:sp>
        <p:nvSpPr>
          <p:cNvPr id="3" name="Text Placeholder 2"/>
          <p:cNvSpPr>
            <a:spLocks noGrp="1"/>
          </p:cNvSpPr>
          <p:nvPr>
            <p:ph type="body" idx="1"/>
          </p:nvPr>
        </p:nvSpPr>
        <p:spPr>
          <a:xfrm>
            <a:off x="806450" y="2088444"/>
            <a:ext cx="7580376" cy="4572000"/>
          </a:xfrm>
        </p:spPr>
        <p:txBody>
          <a:bodyPr>
            <a:normAutofit lnSpcReduction="10000"/>
          </a:bodyPr>
          <a:lstStyle/>
          <a:p>
            <a:pPr algn="l"/>
            <a:fld id="{892C1916-3D81-5B46-816B-BFC2C3B6698C}" type="slidenum">
              <a:rPr lang="en-US" smtClean="0"/>
              <a:pPr algn="l"/>
              <a:t>24</a:t>
            </a:fld>
            <a:endParaRPr lang="en-US" dirty="0" smtClean="0"/>
          </a:p>
          <a:p>
            <a:pPr marL="285750" indent="-285750" algn="l">
              <a:buFont typeface="Arial"/>
              <a:buChar char="•"/>
            </a:pPr>
            <a:r>
              <a:rPr lang="en-US" b="1" dirty="0" smtClean="0"/>
              <a:t>Under the long standing principles enunciated in </a:t>
            </a:r>
            <a:r>
              <a:rPr lang="en-US" b="1" i="1" dirty="0" smtClean="0"/>
              <a:t>Whipple v. Commissioner,</a:t>
            </a:r>
            <a:r>
              <a:rPr lang="en-US" b="1" dirty="0" smtClean="0"/>
              <a:t> </a:t>
            </a:r>
            <a:r>
              <a:rPr lang="en-US" b="1" dirty="0"/>
              <a:t>373 U.S. 193 (1963), 83 S Ct. 1168, 63-1 USTC p9466</a:t>
            </a:r>
            <a:r>
              <a:rPr lang="en-US" b="1" dirty="0" smtClean="0"/>
              <a:t> (1963) the activities of an investor are distinguishable from a taxpayer in a trade or business. </a:t>
            </a:r>
          </a:p>
          <a:p>
            <a:pPr marL="285750" indent="-285750" algn="l">
              <a:buFont typeface="Arial"/>
              <a:buChar char="•"/>
            </a:pPr>
            <a:r>
              <a:rPr lang="en-US" b="1" dirty="0" smtClean="0">
                <a:effectLst/>
              </a:rPr>
              <a:t>For </a:t>
            </a:r>
            <a:r>
              <a:rPr lang="en-US" b="1" dirty="0">
                <a:effectLst/>
              </a:rPr>
              <a:t>tax purposes, ‘‘trade or business’’ has a variety of uses, but it is not defined anywhere in the Internal Revenue Code or in any comprehensive regulation. </a:t>
            </a:r>
            <a:r>
              <a:rPr lang="en-US" b="1" i="1" dirty="0">
                <a:effectLst/>
              </a:rPr>
              <a:t>Commissioner v. Groetzinger</a:t>
            </a:r>
            <a:r>
              <a:rPr lang="en-US" b="1" i="1" dirty="0" smtClean="0">
                <a:effectLst/>
              </a:rPr>
              <a:t>, </a:t>
            </a:r>
            <a:r>
              <a:rPr lang="en-US" b="1" dirty="0" smtClean="0">
                <a:effectLst/>
              </a:rPr>
              <a:t>480 </a:t>
            </a:r>
            <a:r>
              <a:rPr lang="en-US" b="1" dirty="0">
                <a:effectLst/>
              </a:rPr>
              <a:t>U.S. 23(1987), is commonly cited to define a trade </a:t>
            </a:r>
            <a:r>
              <a:rPr lang="en-US" b="1" dirty="0" smtClean="0">
                <a:effectLst/>
              </a:rPr>
              <a:t>or business </a:t>
            </a:r>
            <a:r>
              <a:rPr lang="en-US" b="1" dirty="0">
                <a:effectLst/>
              </a:rPr>
              <a:t>as existing when (1) the taxpayer is engaged in an activity with the primary purpose of income or profit, and (2) that activity is conducted with continuity and regularity.</a:t>
            </a:r>
          </a:p>
          <a:p>
            <a:pPr marL="285750" indent="-285750" algn="l">
              <a:buFont typeface="Arial"/>
              <a:buChar char="•"/>
            </a:pPr>
            <a:r>
              <a:rPr lang="en-US" sz="2000" b="1" dirty="0" smtClean="0"/>
              <a:t>Income from the trade or business of trading in commodities is taxable as NII, regardless of whether the taxpayer materially participates.</a:t>
            </a:r>
          </a:p>
          <a:p>
            <a:pPr algn="l"/>
            <a:endParaRPr lang="en-US" sz="2000" b="1" dirty="0">
              <a:effectLst/>
            </a:endParaRPr>
          </a:p>
          <a:p>
            <a:pPr marL="285750" indent="-285750" algn="l">
              <a:buFont typeface="Arial"/>
              <a:buChar char="•"/>
            </a:pPr>
            <a:endParaRPr lang="en-US" dirty="0" smtClean="0"/>
          </a:p>
        </p:txBody>
      </p:sp>
    </p:spTree>
    <p:extLst>
      <p:ext uri="{BB962C8B-B14F-4D97-AF65-F5344CB8AC3E}">
        <p14:creationId xmlns:p14="http://schemas.microsoft.com/office/powerpoint/2010/main" val="1172458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52241"/>
            <a:ext cx="7580376" cy="1578721"/>
          </a:xfrm>
        </p:spPr>
        <p:txBody>
          <a:bodyPr/>
          <a:lstStyle/>
          <a:p>
            <a:r>
              <a:rPr lang="en-US" dirty="0" smtClean="0"/>
              <a:t>Material Participation by a Partner or S Corporation Shareholder</a:t>
            </a:r>
            <a:endParaRPr lang="en-US" dirty="0"/>
          </a:p>
        </p:txBody>
      </p:sp>
      <p:sp>
        <p:nvSpPr>
          <p:cNvPr id="3" name="Text Placeholder 2"/>
          <p:cNvSpPr>
            <a:spLocks noGrp="1"/>
          </p:cNvSpPr>
          <p:nvPr>
            <p:ph type="body" idx="1"/>
          </p:nvPr>
        </p:nvSpPr>
        <p:spPr>
          <a:xfrm>
            <a:off x="806450" y="2088444"/>
            <a:ext cx="7580376" cy="4562593"/>
          </a:xfrm>
        </p:spPr>
        <p:txBody>
          <a:bodyPr/>
          <a:lstStyle/>
          <a:p>
            <a:pPr marL="285750" indent="-285750" algn="l">
              <a:buFont typeface="Arial"/>
              <a:buChar char="•"/>
            </a:pPr>
            <a:r>
              <a:rPr lang="en-US" dirty="0" smtClean="0"/>
              <a:t>An Individual partner or S corporation shareholder participates in an entity level activity only if he or she is involved in the operations of the activity on a “regular, continuous and substantial basis.”</a:t>
            </a:r>
          </a:p>
          <a:p>
            <a:pPr algn="l"/>
            <a:r>
              <a:rPr lang="en-US" dirty="0">
                <a:effectLst/>
              </a:rPr>
              <a:t>Any participation in the entity level activity by a partner or S corporation shareholder in any capacity is treated as participation. However, there are three exceptions to this general rule: </a:t>
            </a:r>
          </a:p>
          <a:p>
            <a:pPr algn="l"/>
            <a:r>
              <a:rPr lang="en-US" dirty="0">
                <a:effectLst/>
              </a:rPr>
              <a:t>	</a:t>
            </a:r>
            <a:r>
              <a:rPr lang="en-US" dirty="0" smtClean="0">
                <a:effectLst/>
              </a:rPr>
              <a:t>– </a:t>
            </a:r>
            <a:r>
              <a:rPr lang="en-US" b="1" i="1" dirty="0">
                <a:effectLst/>
              </a:rPr>
              <a:t>Work Not Customarily Performed by an Owner </a:t>
            </a:r>
            <a:r>
              <a:rPr lang="en-US" dirty="0">
                <a:effectLst/>
              </a:rPr>
              <a:t>– </a:t>
            </a:r>
            <a:r>
              <a:rPr lang="en-US" dirty="0" smtClean="0">
                <a:effectLst/>
              </a:rPr>
              <a:t>	--</a:t>
            </a:r>
            <a:r>
              <a:rPr lang="en-US" b="1" i="1" dirty="0" smtClean="0">
                <a:effectLst/>
              </a:rPr>
              <a:t>Participation </a:t>
            </a:r>
            <a:r>
              <a:rPr lang="en-US" b="1" i="1" dirty="0">
                <a:effectLst/>
              </a:rPr>
              <a:t>as an Investor</a:t>
            </a:r>
            <a:br>
              <a:rPr lang="en-US" b="1" i="1" dirty="0">
                <a:effectLst/>
              </a:rPr>
            </a:br>
            <a:r>
              <a:rPr lang="en-US" b="1" i="1" dirty="0" smtClean="0">
                <a:effectLst/>
              </a:rPr>
              <a:t>	</a:t>
            </a:r>
            <a:r>
              <a:rPr lang="en-US" dirty="0" smtClean="0">
                <a:effectLst/>
              </a:rPr>
              <a:t>– </a:t>
            </a:r>
            <a:r>
              <a:rPr lang="en-US" b="1" i="1" dirty="0">
                <a:effectLst/>
              </a:rPr>
              <a:t>Limited Partners </a:t>
            </a:r>
            <a:endParaRPr lang="en-US" dirty="0">
              <a:effectLst/>
            </a:endParaRPr>
          </a:p>
        </p:txBody>
      </p:sp>
    </p:spTree>
    <p:extLst>
      <p:ext uri="{BB962C8B-B14F-4D97-AF65-F5344CB8AC3E}">
        <p14:creationId xmlns:p14="http://schemas.microsoft.com/office/powerpoint/2010/main" val="182492580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310151"/>
            <a:ext cx="7580376" cy="1682496"/>
          </a:xfrm>
        </p:spPr>
        <p:txBody>
          <a:bodyPr/>
          <a:lstStyle/>
          <a:p>
            <a:r>
              <a:rPr lang="en-US" dirty="0" smtClean="0"/>
              <a:t>Material Participation by Limited Partner</a:t>
            </a:r>
            <a:endParaRPr lang="en-US" dirty="0"/>
          </a:p>
        </p:txBody>
      </p:sp>
      <p:sp>
        <p:nvSpPr>
          <p:cNvPr id="3" name="Text Placeholder 2"/>
          <p:cNvSpPr>
            <a:spLocks noGrp="1"/>
          </p:cNvSpPr>
          <p:nvPr>
            <p:ph type="body" idx="1"/>
          </p:nvPr>
        </p:nvSpPr>
        <p:spPr>
          <a:xfrm>
            <a:off x="806450" y="1992646"/>
            <a:ext cx="7580376" cy="4705427"/>
          </a:xfrm>
        </p:spPr>
        <p:txBody>
          <a:bodyPr/>
          <a:lstStyle/>
          <a:p>
            <a:pPr marL="285750" indent="-285750" algn="l">
              <a:buFont typeface="Arial"/>
              <a:buChar char="•"/>
            </a:pPr>
            <a:r>
              <a:rPr lang="en-US" dirty="0" smtClean="0"/>
              <a:t>Generally treated as passive unless the Limited Partner meets one of the following tests:</a:t>
            </a:r>
          </a:p>
          <a:p>
            <a:pPr marL="742950" lvl="1" indent="-285750">
              <a:buFont typeface="Arial"/>
              <a:buChar char="•"/>
            </a:pPr>
            <a:r>
              <a:rPr lang="en-US" dirty="0" smtClean="0">
                <a:solidFill>
                  <a:schemeClr val="bg1"/>
                </a:solidFill>
              </a:rPr>
              <a:t>500+ hour test</a:t>
            </a:r>
          </a:p>
          <a:p>
            <a:pPr marL="742950" lvl="1" indent="-285750">
              <a:buFont typeface="Arial"/>
              <a:buChar char="•"/>
            </a:pPr>
            <a:r>
              <a:rPr lang="en-US" dirty="0" smtClean="0">
                <a:solidFill>
                  <a:schemeClr val="bg1"/>
                </a:solidFill>
              </a:rPr>
              <a:t>The limited partner participates in the activity for any out of the 10 immediately preceding tax years.</a:t>
            </a:r>
          </a:p>
          <a:p>
            <a:pPr marL="742950" lvl="1" indent="-285750">
              <a:buFont typeface="Arial"/>
              <a:buChar char="•"/>
            </a:pPr>
            <a:r>
              <a:rPr lang="en-US" dirty="0" smtClean="0">
                <a:solidFill>
                  <a:schemeClr val="bg1"/>
                </a:solidFill>
              </a:rPr>
              <a:t>The activity is a personal service activity in which the limited partner materially participated for any 3 preceding tax years.</a:t>
            </a:r>
          </a:p>
          <a:p>
            <a:pPr lvl="1"/>
            <a:endParaRPr lang="en-US" dirty="0" smtClean="0"/>
          </a:p>
        </p:txBody>
      </p:sp>
    </p:spTree>
    <p:extLst>
      <p:ext uri="{BB962C8B-B14F-4D97-AF65-F5344CB8AC3E}">
        <p14:creationId xmlns:p14="http://schemas.microsoft.com/office/powerpoint/2010/main" val="2802671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97262"/>
            <a:ext cx="7580376" cy="1682496"/>
          </a:xfrm>
        </p:spPr>
        <p:txBody>
          <a:bodyPr/>
          <a:lstStyle/>
          <a:p>
            <a:r>
              <a:rPr lang="en-US" dirty="0" smtClean="0"/>
              <a:t>Fresh Start Election to Redetermine Passive Activity Groupings</a:t>
            </a:r>
            <a:endParaRPr lang="en-US" dirty="0"/>
          </a:p>
        </p:txBody>
      </p:sp>
      <p:sp>
        <p:nvSpPr>
          <p:cNvPr id="3" name="Text Placeholder 2"/>
          <p:cNvSpPr>
            <a:spLocks noGrp="1"/>
          </p:cNvSpPr>
          <p:nvPr>
            <p:ph type="body" idx="1"/>
          </p:nvPr>
        </p:nvSpPr>
        <p:spPr>
          <a:xfrm>
            <a:off x="806450" y="2163704"/>
            <a:ext cx="7580376" cy="4430889"/>
          </a:xfrm>
        </p:spPr>
        <p:txBody>
          <a:bodyPr>
            <a:normAutofit fontScale="92500" lnSpcReduction="20000"/>
          </a:bodyPr>
          <a:lstStyle/>
          <a:p>
            <a:pPr algn="l"/>
            <a:r>
              <a:rPr lang="en-US" dirty="0">
                <a:effectLst/>
              </a:rPr>
              <a:t>• Final regulations allow for regrouping for NII purposes beginning first taxable year </a:t>
            </a:r>
            <a:r>
              <a:rPr lang="en-US" b="1" i="1" dirty="0">
                <a:effectLst/>
              </a:rPr>
              <a:t>after </a:t>
            </a:r>
            <a:r>
              <a:rPr lang="en-US" dirty="0">
                <a:effectLst/>
              </a:rPr>
              <a:t>December 31, 2013, in which taxpayer is subject to NII Tax. </a:t>
            </a:r>
            <a:endParaRPr lang="en-US" dirty="0"/>
          </a:p>
          <a:p>
            <a:pPr algn="l"/>
            <a:r>
              <a:rPr lang="en-US" dirty="0" smtClean="0">
                <a:effectLst/>
              </a:rPr>
              <a:t>	– </a:t>
            </a:r>
            <a:r>
              <a:rPr lang="en-US" dirty="0">
                <a:effectLst/>
              </a:rPr>
              <a:t> Only allowed to regroup once for NII Tax purposes </a:t>
            </a:r>
          </a:p>
          <a:p>
            <a:pPr algn="l"/>
            <a:r>
              <a:rPr lang="en-US" dirty="0" smtClean="0">
                <a:effectLst/>
              </a:rPr>
              <a:t>	– </a:t>
            </a:r>
            <a:r>
              <a:rPr lang="en-US" dirty="0">
                <a:effectLst/>
              </a:rPr>
              <a:t> Only applies to individuals, estates and trusts (not to </a:t>
            </a:r>
            <a:r>
              <a:rPr lang="en-US" dirty="0" smtClean="0">
                <a:effectLst/>
              </a:rPr>
              <a:t>	pass</a:t>
            </a:r>
            <a:r>
              <a:rPr lang="en-US" dirty="0">
                <a:effectLst/>
              </a:rPr>
              <a:t>-through entities) </a:t>
            </a:r>
          </a:p>
          <a:p>
            <a:pPr algn="l"/>
            <a:r>
              <a:rPr lang="en-US" dirty="0" smtClean="0">
                <a:effectLst/>
              </a:rPr>
              <a:t>	– </a:t>
            </a:r>
            <a:r>
              <a:rPr lang="en-US" dirty="0">
                <a:effectLst/>
              </a:rPr>
              <a:t> Taxpayers whose tax year begins in 2013 also allowed to </a:t>
            </a:r>
            <a:r>
              <a:rPr lang="en-US" dirty="0" smtClean="0">
                <a:effectLst/>
              </a:rPr>
              <a:t>		regroup </a:t>
            </a:r>
            <a:endParaRPr lang="en-US" dirty="0">
              <a:effectLst/>
            </a:endParaRPr>
          </a:p>
          <a:p>
            <a:pPr algn="l"/>
            <a:r>
              <a:rPr lang="en-US" dirty="0" smtClean="0">
                <a:effectLst/>
              </a:rPr>
              <a:t>	– </a:t>
            </a:r>
            <a:r>
              <a:rPr lang="en-US" dirty="0">
                <a:effectLst/>
              </a:rPr>
              <a:t> Regrouping allowed on amended return only if taxpayer </a:t>
            </a:r>
            <a:r>
              <a:rPr lang="en-US" dirty="0" smtClean="0">
                <a:effectLst/>
              </a:rPr>
              <a:t>	was </a:t>
            </a:r>
            <a:r>
              <a:rPr lang="en-US" dirty="0">
                <a:effectLst/>
              </a:rPr>
              <a:t>not subject to NII Tax on original return, but due to </a:t>
            </a:r>
            <a:r>
              <a:rPr lang="en-US" dirty="0" smtClean="0">
                <a:effectLst/>
              </a:rPr>
              <a:t>	change </a:t>
            </a:r>
            <a:r>
              <a:rPr lang="en-US" dirty="0">
                <a:effectLst/>
              </a:rPr>
              <a:t>in original return, is now subject to NII Tax </a:t>
            </a:r>
          </a:p>
          <a:p>
            <a:pPr algn="l"/>
            <a:r>
              <a:rPr lang="en-US" dirty="0" smtClean="0">
                <a:effectLst/>
              </a:rPr>
              <a:t>	– </a:t>
            </a:r>
            <a:r>
              <a:rPr lang="en-US" dirty="0">
                <a:effectLst/>
              </a:rPr>
              <a:t> If taxpayer regroups on original return and it is then </a:t>
            </a:r>
            <a:r>
              <a:rPr lang="en-US" dirty="0" smtClean="0">
                <a:effectLst/>
              </a:rPr>
              <a:t>	determined </a:t>
            </a:r>
            <a:r>
              <a:rPr lang="en-US" dirty="0">
                <a:effectLst/>
              </a:rPr>
              <a:t>taxpayer is not subject to NII Tax, regrouping </a:t>
            </a:r>
            <a:r>
              <a:rPr lang="en-US" dirty="0" smtClean="0">
                <a:effectLst/>
              </a:rPr>
              <a:t>	election </a:t>
            </a:r>
            <a:r>
              <a:rPr lang="en-US" dirty="0">
                <a:effectLst/>
              </a:rPr>
              <a:t>is void unless a valid regrouping is done </a:t>
            </a:r>
          </a:p>
          <a:p>
            <a:pPr algn="l"/>
            <a:r>
              <a:rPr lang="en-US" dirty="0">
                <a:effectLst/>
              </a:rPr>
              <a:t>• Section 9100 relief is not available for missed regrouping. </a:t>
            </a:r>
          </a:p>
          <a:p>
            <a:pPr algn="l"/>
            <a:endParaRPr lang="en-US" dirty="0"/>
          </a:p>
        </p:txBody>
      </p:sp>
    </p:spTree>
    <p:extLst>
      <p:ext uri="{BB962C8B-B14F-4D97-AF65-F5344CB8AC3E}">
        <p14:creationId xmlns:p14="http://schemas.microsoft.com/office/powerpoint/2010/main" val="2611748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93781"/>
            <a:ext cx="7580376" cy="1682496"/>
          </a:xfrm>
        </p:spPr>
        <p:txBody>
          <a:bodyPr/>
          <a:lstStyle/>
          <a:p>
            <a:r>
              <a:rPr lang="en-US" dirty="0" smtClean="0"/>
              <a:t>Grouping of Rental and Trade or Business Activities</a:t>
            </a:r>
            <a:endParaRPr lang="en-US" dirty="0"/>
          </a:p>
        </p:txBody>
      </p:sp>
      <p:sp>
        <p:nvSpPr>
          <p:cNvPr id="3" name="Text Placeholder 2"/>
          <p:cNvSpPr>
            <a:spLocks noGrp="1"/>
          </p:cNvSpPr>
          <p:nvPr>
            <p:ph type="body" idx="1"/>
          </p:nvPr>
        </p:nvSpPr>
        <p:spPr>
          <a:xfrm>
            <a:off x="806450" y="1975556"/>
            <a:ext cx="7580376" cy="4534370"/>
          </a:xfrm>
        </p:spPr>
        <p:txBody>
          <a:bodyPr>
            <a:normAutofit fontScale="92500" lnSpcReduction="10000"/>
          </a:bodyPr>
          <a:lstStyle/>
          <a:p>
            <a:pPr algn="l"/>
            <a:r>
              <a:rPr lang="en-US" dirty="0">
                <a:effectLst/>
              </a:rPr>
              <a:t>• Rental and trade or business activities generally cannot be grouped unless they are an “appropriate economic unit” and </a:t>
            </a:r>
            <a:endParaRPr lang="en-US" dirty="0"/>
          </a:p>
          <a:p>
            <a:pPr lvl="1"/>
            <a:r>
              <a:rPr lang="en-US" dirty="0">
                <a:solidFill>
                  <a:schemeClr val="bg1"/>
                </a:solidFill>
                <a:effectLst/>
              </a:rPr>
              <a:t>–  Rental activity is “insubstantial” in relation to trade or business activity </a:t>
            </a:r>
            <a:r>
              <a:rPr lang="en-US" i="1" dirty="0">
                <a:solidFill>
                  <a:schemeClr val="bg1"/>
                </a:solidFill>
                <a:effectLst/>
              </a:rPr>
              <a:t>(rental activity ceases to be a rental activity for section 469 purposes) </a:t>
            </a:r>
            <a:endParaRPr lang="en-US" dirty="0">
              <a:solidFill>
                <a:schemeClr val="bg1"/>
              </a:solidFill>
              <a:effectLst/>
            </a:endParaRPr>
          </a:p>
          <a:p>
            <a:pPr lvl="1"/>
            <a:r>
              <a:rPr lang="en-US" dirty="0">
                <a:solidFill>
                  <a:schemeClr val="bg1"/>
                </a:solidFill>
                <a:effectLst/>
              </a:rPr>
              <a:t>–  Trade or business activity is “insubstantial” in relation to rental activity </a:t>
            </a:r>
            <a:r>
              <a:rPr lang="en-US" i="1" dirty="0">
                <a:solidFill>
                  <a:schemeClr val="bg1"/>
                </a:solidFill>
                <a:effectLst/>
              </a:rPr>
              <a:t>(trade or business activity is subsumed into the rental activity for section 469 purposes) </a:t>
            </a:r>
            <a:endParaRPr lang="en-US" dirty="0">
              <a:solidFill>
                <a:schemeClr val="bg1"/>
              </a:solidFill>
              <a:effectLst/>
            </a:endParaRPr>
          </a:p>
          <a:p>
            <a:pPr algn="l"/>
            <a:r>
              <a:rPr lang="en-US" dirty="0">
                <a:effectLst/>
              </a:rPr>
              <a:t>or </a:t>
            </a:r>
          </a:p>
          <a:p>
            <a:pPr lvl="1"/>
            <a:r>
              <a:rPr lang="en-US" dirty="0">
                <a:solidFill>
                  <a:schemeClr val="bg1"/>
                </a:solidFill>
                <a:effectLst/>
              </a:rPr>
              <a:t>–  Identical ownership (permits aggregation only of portion of rental to the trade or business activity) </a:t>
            </a:r>
          </a:p>
          <a:p>
            <a:pPr algn="l"/>
            <a:r>
              <a:rPr lang="en-US" dirty="0">
                <a:effectLst/>
              </a:rPr>
              <a:t>• Real property and personal property rental activity cannot be grouped except rental of </a:t>
            </a:r>
          </a:p>
          <a:p>
            <a:pPr lvl="1"/>
            <a:r>
              <a:rPr lang="en-US" dirty="0">
                <a:solidFill>
                  <a:schemeClr val="bg1"/>
                </a:solidFill>
                <a:effectLst/>
              </a:rPr>
              <a:t>–  Personal property provided in connection with real property </a:t>
            </a:r>
          </a:p>
          <a:p>
            <a:pPr lvl="1"/>
            <a:r>
              <a:rPr lang="en-US" dirty="0">
                <a:solidFill>
                  <a:schemeClr val="bg1"/>
                </a:solidFill>
                <a:effectLst/>
              </a:rPr>
              <a:t>–  Real property provided in connection with personal property </a:t>
            </a:r>
          </a:p>
          <a:p>
            <a:pPr algn="l"/>
            <a:endParaRPr lang="en-US" dirty="0"/>
          </a:p>
        </p:txBody>
      </p:sp>
    </p:spTree>
    <p:extLst>
      <p:ext uri="{BB962C8B-B14F-4D97-AF65-F5344CB8AC3E}">
        <p14:creationId xmlns:p14="http://schemas.microsoft.com/office/powerpoint/2010/main" val="3259791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40818"/>
            <a:ext cx="7580376" cy="1682496"/>
          </a:xfrm>
        </p:spPr>
        <p:txBody>
          <a:bodyPr/>
          <a:lstStyle/>
          <a:p>
            <a:r>
              <a:rPr lang="en-US" dirty="0" smtClean="0"/>
              <a:t>NII and Rental Real Estate Activities</a:t>
            </a:r>
            <a:endParaRPr lang="en-US" dirty="0"/>
          </a:p>
        </p:txBody>
      </p:sp>
      <p:sp>
        <p:nvSpPr>
          <p:cNvPr id="3" name="Text Placeholder 2"/>
          <p:cNvSpPr>
            <a:spLocks noGrp="1"/>
          </p:cNvSpPr>
          <p:nvPr>
            <p:ph type="body" idx="1"/>
          </p:nvPr>
        </p:nvSpPr>
        <p:spPr>
          <a:xfrm>
            <a:off x="806450" y="1956741"/>
            <a:ext cx="7580376" cy="4543778"/>
          </a:xfrm>
        </p:spPr>
        <p:txBody>
          <a:bodyPr>
            <a:normAutofit fontScale="92500" lnSpcReduction="20000"/>
          </a:bodyPr>
          <a:lstStyle/>
          <a:p>
            <a:pPr algn="l"/>
            <a:r>
              <a:rPr lang="en-US" dirty="0">
                <a:effectLst/>
              </a:rPr>
              <a:t>• For trade or business exception to NII Tax to apply, income must be derived from a trade or business </a:t>
            </a:r>
            <a:endParaRPr lang="en-US" dirty="0"/>
          </a:p>
          <a:p>
            <a:pPr lvl="1"/>
            <a:r>
              <a:rPr lang="en-US" dirty="0" smtClean="0">
                <a:solidFill>
                  <a:schemeClr val="bg1"/>
                </a:solidFill>
                <a:effectLst/>
              </a:rPr>
              <a:t>– </a:t>
            </a:r>
            <a:r>
              <a:rPr lang="en-US" dirty="0">
                <a:solidFill>
                  <a:schemeClr val="bg1"/>
                </a:solidFill>
                <a:effectLst/>
              </a:rPr>
              <a:t>Only if the rental income is nonpassive under section 469 with respect to the taxpayer does the determination of whether a section 162 trade or business exists becomes relevant. </a:t>
            </a:r>
            <a:endParaRPr lang="en-US" dirty="0">
              <a:solidFill>
                <a:schemeClr val="bg1"/>
              </a:solidFill>
            </a:endParaRPr>
          </a:p>
          <a:p>
            <a:pPr algn="l"/>
            <a:r>
              <a:rPr lang="en-US" dirty="0">
                <a:effectLst/>
              </a:rPr>
              <a:t>Generally, rental real estate activities qualify as trade or business activities. </a:t>
            </a:r>
            <a:endParaRPr lang="en-US" dirty="0" smtClean="0">
              <a:effectLst/>
            </a:endParaRPr>
          </a:p>
          <a:p>
            <a:pPr algn="l"/>
            <a:r>
              <a:rPr lang="en-US" dirty="0" smtClean="0">
                <a:effectLst/>
              </a:rPr>
              <a:t>• </a:t>
            </a:r>
            <a:r>
              <a:rPr lang="en-US" dirty="0">
                <a:effectLst/>
              </a:rPr>
              <a:t>Query: Does the taxpayer file Form 1099s to service providers? </a:t>
            </a:r>
            <a:endParaRPr lang="en-US" dirty="0"/>
          </a:p>
          <a:p>
            <a:pPr lvl="1"/>
            <a:r>
              <a:rPr lang="en-US" dirty="0">
                <a:solidFill>
                  <a:schemeClr val="bg1"/>
                </a:solidFill>
                <a:effectLst/>
              </a:rPr>
              <a:t>– Information reporting required for trade or business activities, but not section 212 rentals </a:t>
            </a:r>
            <a:endParaRPr lang="en-US" dirty="0">
              <a:solidFill>
                <a:schemeClr val="bg1"/>
              </a:solidFill>
            </a:endParaRPr>
          </a:p>
          <a:p>
            <a:pPr lvl="1"/>
            <a:r>
              <a:rPr lang="en-US" dirty="0">
                <a:solidFill>
                  <a:schemeClr val="bg1"/>
                </a:solidFill>
                <a:effectLst/>
              </a:rPr>
              <a:t>– Stiff penalties for noncompliance under section </a:t>
            </a:r>
            <a:r>
              <a:rPr lang="en-US" dirty="0" smtClean="0">
                <a:solidFill>
                  <a:schemeClr val="bg1"/>
                </a:solidFill>
                <a:effectLst/>
              </a:rPr>
              <a:t>6041</a:t>
            </a:r>
          </a:p>
          <a:p>
            <a:pPr marL="285750" lvl="1" indent="-285750">
              <a:spcBef>
                <a:spcPts val="0"/>
              </a:spcBef>
              <a:buFont typeface="Arial"/>
              <a:buChar char="•"/>
            </a:pPr>
            <a:r>
              <a:rPr lang="en-US" dirty="0" smtClean="0">
                <a:solidFill>
                  <a:schemeClr val="bg1"/>
                </a:solidFill>
                <a:effectLst/>
              </a:rPr>
              <a:t>Rentals </a:t>
            </a:r>
            <a:r>
              <a:rPr lang="en-US" dirty="0">
                <a:solidFill>
                  <a:schemeClr val="bg1"/>
                </a:solidFill>
                <a:effectLst/>
              </a:rPr>
              <a:t>that may not be a trade or business </a:t>
            </a:r>
            <a:endParaRPr lang="en-US" dirty="0">
              <a:solidFill>
                <a:schemeClr val="bg1"/>
              </a:solidFill>
            </a:endParaRPr>
          </a:p>
          <a:p>
            <a:pPr lvl="1"/>
            <a:r>
              <a:rPr lang="en-US" dirty="0" smtClean="0">
                <a:solidFill>
                  <a:schemeClr val="bg1"/>
                </a:solidFill>
                <a:effectLst/>
              </a:rPr>
              <a:t>– </a:t>
            </a:r>
            <a:r>
              <a:rPr lang="en-US" dirty="0">
                <a:solidFill>
                  <a:schemeClr val="bg1"/>
                </a:solidFill>
                <a:effectLst/>
              </a:rPr>
              <a:t> Rentals of non-depreciable property under Reg. §1.469-2T(f)(3) </a:t>
            </a:r>
          </a:p>
          <a:p>
            <a:pPr lvl="1"/>
            <a:r>
              <a:rPr lang="en-US" dirty="0">
                <a:solidFill>
                  <a:schemeClr val="bg1"/>
                </a:solidFill>
                <a:effectLst/>
              </a:rPr>
              <a:t>–  Triple net leases </a:t>
            </a:r>
          </a:p>
          <a:p>
            <a:pPr lvl="1"/>
            <a:r>
              <a:rPr lang="en-US" dirty="0">
                <a:solidFill>
                  <a:schemeClr val="bg1"/>
                </a:solidFill>
                <a:effectLst/>
              </a:rPr>
              <a:t>–  Rentals that do not require regular, continuous, and substantial involvement by the owner (see Reg. §1.212-1(h) </a:t>
            </a:r>
          </a:p>
          <a:p>
            <a:endParaRPr lang="en-US" dirty="0"/>
          </a:p>
        </p:txBody>
      </p:sp>
    </p:spTree>
    <p:extLst>
      <p:ext uri="{BB962C8B-B14F-4D97-AF65-F5344CB8AC3E}">
        <p14:creationId xmlns:p14="http://schemas.microsoft.com/office/powerpoint/2010/main" val="329062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969" y="178447"/>
            <a:ext cx="7580376" cy="1682496"/>
          </a:xfrm>
        </p:spPr>
        <p:txBody>
          <a:bodyPr/>
          <a:lstStyle/>
          <a:p>
            <a:r>
              <a:rPr lang="en-US" dirty="0" smtClean="0"/>
              <a:t>How Do I Become a Real Estate Professional?</a:t>
            </a:r>
            <a:endParaRPr lang="en-US" dirty="0"/>
          </a:p>
        </p:txBody>
      </p:sp>
      <p:sp>
        <p:nvSpPr>
          <p:cNvPr id="3" name="Text Placeholder 2"/>
          <p:cNvSpPr>
            <a:spLocks noGrp="1"/>
          </p:cNvSpPr>
          <p:nvPr>
            <p:ph type="body" idx="1"/>
          </p:nvPr>
        </p:nvSpPr>
        <p:spPr>
          <a:xfrm>
            <a:off x="702969" y="2189929"/>
            <a:ext cx="7580376" cy="3670886"/>
          </a:xfrm>
        </p:spPr>
        <p:txBody>
          <a:bodyPr>
            <a:normAutofit fontScale="70000" lnSpcReduction="20000"/>
          </a:bodyPr>
          <a:lstStyle/>
          <a:p>
            <a:pPr algn="l"/>
            <a:r>
              <a:rPr lang="en-US" dirty="0">
                <a:effectLst/>
              </a:rPr>
              <a:t>Beginning in 1994, a real estate professional may treat rental real estate activities as non-passive if the taxpayer materially participates in the rental activities.</a:t>
            </a:r>
            <a:r>
              <a:rPr lang="en-US" sz="1050" dirty="0">
                <a:effectLst/>
              </a:rPr>
              <a:t>[2] </a:t>
            </a:r>
            <a:r>
              <a:rPr lang="en-US" dirty="0">
                <a:effectLst/>
              </a:rPr>
              <a:t>The material participation requirement applies separately to each rental activity (unless the taxpayer made a timely election to group all his rentals as a single activity). These rules apply to individual taxpayers and closely held C Corporations. See checksheet and interview questions at end of chapter. </a:t>
            </a:r>
          </a:p>
          <a:p>
            <a:pPr algn="l"/>
            <a:r>
              <a:rPr lang="en-US" dirty="0">
                <a:effectLst/>
              </a:rPr>
              <a:t>Issues </a:t>
            </a:r>
          </a:p>
          <a:p>
            <a:pPr lvl="1"/>
            <a:r>
              <a:rPr lang="en-US" dirty="0">
                <a:solidFill>
                  <a:schemeClr val="bg1"/>
                </a:solidFill>
                <a:effectLst/>
              </a:rPr>
              <a:t>To qualify as a real estate professional, the taxpayer must spend:</a:t>
            </a:r>
            <a:br>
              <a:rPr lang="en-US" dirty="0">
                <a:solidFill>
                  <a:schemeClr val="bg1"/>
                </a:solidFill>
                <a:effectLst/>
              </a:rPr>
            </a:br>
            <a:endParaRPr lang="en-US" dirty="0" smtClean="0">
              <a:solidFill>
                <a:schemeClr val="bg1"/>
              </a:solidFill>
              <a:effectLst/>
            </a:endParaRPr>
          </a:p>
          <a:p>
            <a:pPr lvl="1"/>
            <a:r>
              <a:rPr lang="en-US" dirty="0" smtClean="0">
                <a:solidFill>
                  <a:schemeClr val="bg1"/>
                </a:solidFill>
                <a:effectLst/>
              </a:rPr>
              <a:t>1</a:t>
            </a:r>
            <a:r>
              <a:rPr lang="en-US" dirty="0">
                <a:solidFill>
                  <a:schemeClr val="bg1"/>
                </a:solidFill>
                <a:effectLst/>
              </a:rPr>
              <a:t>. </a:t>
            </a:r>
            <a:r>
              <a:rPr lang="en-US" dirty="0" smtClean="0">
                <a:solidFill>
                  <a:schemeClr val="bg1"/>
                </a:solidFill>
                <a:effectLst/>
              </a:rPr>
              <a:t>More than 50 percent of his</a:t>
            </a:r>
            <a:r>
              <a:rPr lang="en-US" dirty="0">
                <a:solidFill>
                  <a:schemeClr val="bg1"/>
                </a:solidFill>
                <a:effectLst/>
              </a:rPr>
              <a:t>/</a:t>
            </a:r>
            <a:r>
              <a:rPr lang="en-US" dirty="0" smtClean="0">
                <a:solidFill>
                  <a:schemeClr val="bg1"/>
                </a:solidFill>
                <a:effectLst/>
              </a:rPr>
              <a:t>her time in real estate activities; and</a:t>
            </a:r>
          </a:p>
          <a:p>
            <a:pPr lvl="1"/>
            <a:r>
              <a:rPr lang="en-US" dirty="0" smtClean="0">
                <a:solidFill>
                  <a:schemeClr val="bg1"/>
                </a:solidFill>
                <a:effectLst/>
              </a:rPr>
              <a:t> </a:t>
            </a:r>
            <a:r>
              <a:rPr lang="en-US" dirty="0">
                <a:solidFill>
                  <a:schemeClr val="bg1"/>
                </a:solidFill>
                <a:effectLst/>
              </a:rPr>
              <a:t>2. </a:t>
            </a:r>
            <a:r>
              <a:rPr lang="en-US" dirty="0" smtClean="0">
                <a:solidFill>
                  <a:schemeClr val="bg1"/>
                </a:solidFill>
                <a:effectLst/>
              </a:rPr>
              <a:t>More than 750 hours in real estate activities</a:t>
            </a:r>
            <a:r>
              <a:rPr lang="en-US" dirty="0">
                <a:solidFill>
                  <a:schemeClr val="bg1"/>
                </a:solidFill>
                <a:effectLst/>
              </a:rPr>
              <a:t>. </a:t>
            </a:r>
            <a:endParaRPr lang="en-US" sz="1200" dirty="0">
              <a:solidFill>
                <a:schemeClr val="bg1"/>
              </a:solidFill>
              <a:effectLst/>
            </a:endParaRPr>
          </a:p>
          <a:p>
            <a:pPr lvl="1"/>
            <a:r>
              <a:rPr lang="en-US" dirty="0">
                <a:solidFill>
                  <a:schemeClr val="bg1"/>
                </a:solidFill>
                <a:effectLst/>
              </a:rPr>
              <a:t>A real estate professional must materially participate in each rental activity for the loss to be deductible.</a:t>
            </a:r>
            <a:r>
              <a:rPr lang="en-US" sz="1050" dirty="0">
                <a:solidFill>
                  <a:schemeClr val="bg1"/>
                </a:solidFill>
                <a:effectLst/>
              </a:rPr>
              <a:t>[3] </a:t>
            </a:r>
            <a:endParaRPr lang="en-US" sz="1200" dirty="0">
              <a:solidFill>
                <a:schemeClr val="bg1"/>
              </a:solidFill>
              <a:effectLst/>
            </a:endParaRPr>
          </a:p>
          <a:p>
            <a:pPr lvl="1"/>
            <a:r>
              <a:rPr lang="en-US" dirty="0">
                <a:solidFill>
                  <a:schemeClr val="bg1"/>
                </a:solidFill>
                <a:effectLst/>
              </a:rPr>
              <a:t>Exception: A real estate professional may file a written election to group all rental real estate activities as one activity. As a practical matter, most elections were filed in 1995. However, the taxpayer may file the election in any year, and it will bind future years from that point</a:t>
            </a:r>
            <a:r>
              <a:rPr lang="en-US" dirty="0" smtClean="0">
                <a:solidFill>
                  <a:schemeClr val="bg1"/>
                </a:solidFill>
                <a:effectLst/>
              </a:rPr>
              <a:t>.</a:t>
            </a:r>
            <a:r>
              <a:rPr lang="en-US" sz="1050" dirty="0" smtClean="0">
                <a:solidFill>
                  <a:schemeClr val="bg1"/>
                </a:solidFill>
                <a:effectLst/>
              </a:rPr>
              <a:t> </a:t>
            </a:r>
            <a:endParaRPr lang="en-US" sz="1200" dirty="0">
              <a:solidFill>
                <a:schemeClr val="bg1"/>
              </a:solidFill>
              <a:effectLst/>
            </a:endParaRPr>
          </a:p>
          <a:p>
            <a:pPr algn="l"/>
            <a:endParaRPr lang="en-US" dirty="0"/>
          </a:p>
        </p:txBody>
      </p:sp>
    </p:spTree>
    <p:extLst>
      <p:ext uri="{BB962C8B-B14F-4D97-AF65-F5344CB8AC3E}">
        <p14:creationId xmlns:p14="http://schemas.microsoft.com/office/powerpoint/2010/main" val="36252838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16077"/>
            <a:ext cx="7580376" cy="1682496"/>
          </a:xfrm>
        </p:spPr>
        <p:txBody>
          <a:bodyPr/>
          <a:lstStyle/>
          <a:p>
            <a:r>
              <a:rPr lang="en-US" dirty="0" smtClean="0"/>
              <a:t>Non-Passive Rental Income – The Real Estate Professional</a:t>
            </a:r>
            <a:endParaRPr lang="en-US" dirty="0"/>
          </a:p>
        </p:txBody>
      </p:sp>
      <p:sp>
        <p:nvSpPr>
          <p:cNvPr id="3" name="Text Placeholder 2"/>
          <p:cNvSpPr>
            <a:spLocks noGrp="1"/>
          </p:cNvSpPr>
          <p:nvPr>
            <p:ph type="body" idx="1"/>
          </p:nvPr>
        </p:nvSpPr>
        <p:spPr>
          <a:xfrm>
            <a:off x="806450" y="2032000"/>
            <a:ext cx="7580376" cy="4572000"/>
          </a:xfrm>
        </p:spPr>
        <p:txBody>
          <a:bodyPr/>
          <a:lstStyle/>
          <a:p>
            <a:pPr algn="l"/>
            <a:r>
              <a:rPr lang="en-US" dirty="0">
                <a:effectLst/>
              </a:rPr>
              <a:t>The Final Regulations provide that rental income from real property is not NII if the taxpayer is a “real estate professional” and all of the following apply: </a:t>
            </a:r>
            <a:endParaRPr lang="en-US" dirty="0"/>
          </a:p>
          <a:p>
            <a:pPr lvl="1"/>
            <a:r>
              <a:rPr lang="en-US" dirty="0">
                <a:solidFill>
                  <a:schemeClr val="bg1"/>
                </a:solidFill>
                <a:effectLst/>
              </a:rPr>
              <a:t>–  More than one-half of personal services performed in trades or businesses are performed in real property trades or businesses in which the taxpayer materially participates </a:t>
            </a:r>
          </a:p>
          <a:p>
            <a:pPr lvl="1"/>
            <a:r>
              <a:rPr lang="en-US" dirty="0">
                <a:solidFill>
                  <a:schemeClr val="bg1"/>
                </a:solidFill>
                <a:effectLst/>
              </a:rPr>
              <a:t>–  Such taxpayer performs more than 750 hours of services in real property trades or businesses in which taxpayer materially participates </a:t>
            </a:r>
          </a:p>
          <a:p>
            <a:pPr lvl="1"/>
            <a:r>
              <a:rPr lang="en-US" dirty="0">
                <a:solidFill>
                  <a:schemeClr val="bg1"/>
                </a:solidFill>
                <a:effectLst/>
              </a:rPr>
              <a:t>–  Qualifying services do not include services performed as an employee, unless the employee is a “5-percent owner” of the employer (see section 469(c)(7)(D)(ii)) </a:t>
            </a:r>
          </a:p>
          <a:p>
            <a:pPr algn="l"/>
            <a:endParaRPr lang="en-US" dirty="0"/>
          </a:p>
        </p:txBody>
      </p:sp>
    </p:spTree>
    <p:extLst>
      <p:ext uri="{BB962C8B-B14F-4D97-AF65-F5344CB8AC3E}">
        <p14:creationId xmlns:p14="http://schemas.microsoft.com/office/powerpoint/2010/main" val="2292672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598" y="385410"/>
            <a:ext cx="7580376" cy="1682496"/>
          </a:xfrm>
        </p:spPr>
        <p:txBody>
          <a:bodyPr/>
          <a:lstStyle/>
          <a:p>
            <a:r>
              <a:rPr lang="en-US" dirty="0" smtClean="0"/>
              <a:t>Non-Passive Rental Income – The Real Estate Professional</a:t>
            </a:r>
            <a:endParaRPr lang="en-US" dirty="0"/>
          </a:p>
        </p:txBody>
      </p:sp>
      <p:sp>
        <p:nvSpPr>
          <p:cNvPr id="3" name="Text Placeholder 2"/>
          <p:cNvSpPr>
            <a:spLocks noGrp="1"/>
          </p:cNvSpPr>
          <p:nvPr>
            <p:ph type="body" idx="1"/>
          </p:nvPr>
        </p:nvSpPr>
        <p:spPr>
          <a:xfrm>
            <a:off x="806450" y="2182518"/>
            <a:ext cx="7580376" cy="4487333"/>
          </a:xfrm>
        </p:spPr>
        <p:txBody>
          <a:bodyPr/>
          <a:lstStyle/>
          <a:p>
            <a:pPr algn="l"/>
            <a:r>
              <a:rPr lang="en-US" dirty="0" smtClean="0">
                <a:effectLst/>
              </a:rPr>
              <a:t>Being a real estate professional ‘turns off’ section469</a:t>
            </a:r>
            <a:r>
              <a:rPr lang="en-US" dirty="0">
                <a:effectLst/>
              </a:rPr>
              <a:t>(c)(2</a:t>
            </a:r>
            <a:r>
              <a:rPr lang="en-US" dirty="0" smtClean="0">
                <a:effectLst/>
              </a:rPr>
              <a:t>) and allows the taxpayer to test material </a:t>
            </a:r>
            <a:r>
              <a:rPr lang="en-US" dirty="0">
                <a:effectLst/>
              </a:rPr>
              <a:t>participation in real estate activities, provided: </a:t>
            </a:r>
          </a:p>
          <a:p>
            <a:pPr lvl="1"/>
            <a:r>
              <a:rPr lang="en-US" dirty="0">
                <a:solidFill>
                  <a:schemeClr val="bg1"/>
                </a:solidFill>
                <a:effectLst/>
              </a:rPr>
              <a:t>–  The rental activity qualifies as a trade of business for purposes of section 162(a), and </a:t>
            </a:r>
          </a:p>
          <a:p>
            <a:pPr lvl="1"/>
            <a:r>
              <a:rPr lang="en-US" dirty="0">
                <a:solidFill>
                  <a:schemeClr val="bg1"/>
                </a:solidFill>
                <a:effectLst/>
              </a:rPr>
              <a:t>–  The taxpayer materially participates with respect to the real estate rental activity </a:t>
            </a:r>
          </a:p>
          <a:p>
            <a:pPr algn="l"/>
            <a:r>
              <a:rPr lang="en-US" dirty="0" smtClean="0">
                <a:effectLst/>
              </a:rPr>
              <a:t>The election to treat all real estate as a single activity  under Reg</a:t>
            </a:r>
            <a:r>
              <a:rPr lang="en-US" dirty="0">
                <a:effectLst/>
              </a:rPr>
              <a:t>.§469-9(g</a:t>
            </a:r>
            <a:r>
              <a:rPr lang="en-US" dirty="0" smtClean="0">
                <a:effectLst/>
              </a:rPr>
              <a:t>) also applies and may help the taxpayer </a:t>
            </a:r>
            <a:r>
              <a:rPr lang="en-US" dirty="0">
                <a:effectLst/>
              </a:rPr>
              <a:t>meet the material participation tests. </a:t>
            </a:r>
          </a:p>
          <a:p>
            <a:endParaRPr lang="en-US" dirty="0"/>
          </a:p>
        </p:txBody>
      </p:sp>
    </p:spTree>
    <p:extLst>
      <p:ext uri="{BB962C8B-B14F-4D97-AF65-F5344CB8AC3E}">
        <p14:creationId xmlns:p14="http://schemas.microsoft.com/office/powerpoint/2010/main" val="3222265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328966"/>
            <a:ext cx="7580376" cy="1682496"/>
          </a:xfrm>
        </p:spPr>
        <p:txBody>
          <a:bodyPr/>
          <a:lstStyle/>
          <a:p>
            <a:r>
              <a:rPr lang="en-US" dirty="0"/>
              <a:t>Non-Passive Rental Income – The Real Estate Professional</a:t>
            </a:r>
          </a:p>
        </p:txBody>
      </p:sp>
      <p:sp>
        <p:nvSpPr>
          <p:cNvPr id="3" name="Text Placeholder 2"/>
          <p:cNvSpPr>
            <a:spLocks noGrp="1"/>
          </p:cNvSpPr>
          <p:nvPr>
            <p:ph type="body" idx="1"/>
          </p:nvPr>
        </p:nvSpPr>
        <p:spPr>
          <a:xfrm>
            <a:off x="806450" y="2107258"/>
            <a:ext cx="7580376" cy="4553185"/>
          </a:xfrm>
        </p:spPr>
        <p:txBody>
          <a:bodyPr>
            <a:normAutofit lnSpcReduction="10000"/>
          </a:bodyPr>
          <a:lstStyle/>
          <a:p>
            <a:pPr marL="285750" indent="-285750" algn="l">
              <a:buFont typeface="Arial"/>
              <a:buChar char="•"/>
            </a:pPr>
            <a:r>
              <a:rPr lang="en-US" dirty="0">
                <a:effectLst/>
              </a:rPr>
              <a:t>Real estate professional safe harbor under the Final Regulations: </a:t>
            </a:r>
            <a:endParaRPr lang="en-US" dirty="0"/>
          </a:p>
          <a:p>
            <a:pPr marL="285750" indent="-285750" algn="l">
              <a:buFont typeface="Arial"/>
              <a:buChar char="•"/>
            </a:pPr>
            <a:r>
              <a:rPr lang="en-US" dirty="0">
                <a:effectLst/>
              </a:rPr>
              <a:t>The safe harbor test provides that if a real estate professional within the meaning of section 469(c)(7) participates in rental real estate activities for more than 500 hours per year, the rental income associated with that activity will be deemed to be derived in the ordinary course of a trade or business. </a:t>
            </a:r>
          </a:p>
          <a:p>
            <a:pPr marL="285750" indent="-285750" algn="l">
              <a:buFont typeface="Arial"/>
              <a:buChar char="•"/>
            </a:pPr>
            <a:r>
              <a:rPr lang="en-US" dirty="0">
                <a:effectLst/>
              </a:rPr>
              <a:t>Alternatively, the taxpayer may satisfy this test if the taxpayer was involved in rental real estate activities for more than 500 hours per year in five of the last ten taxable years (including years before the effective date of section 1411). </a:t>
            </a:r>
          </a:p>
          <a:p>
            <a:pPr marL="285750" indent="-285750" algn="l">
              <a:buFont typeface="Arial"/>
              <a:buChar char="•"/>
            </a:pPr>
            <a:r>
              <a:rPr lang="en-US" dirty="0">
                <a:effectLst/>
              </a:rPr>
              <a:t>Finally, the failure of a taxpayer to satisfy the 500 hour safe harbor test will not preclude the taxpayer from establishing that gross rental income and gain or loss from the disposition of property, as applicable, is not included in net investment income. </a:t>
            </a:r>
          </a:p>
          <a:p>
            <a:pPr algn="l"/>
            <a:endParaRPr lang="en-US" dirty="0"/>
          </a:p>
        </p:txBody>
      </p:sp>
    </p:spTree>
    <p:extLst>
      <p:ext uri="{BB962C8B-B14F-4D97-AF65-F5344CB8AC3E}">
        <p14:creationId xmlns:p14="http://schemas.microsoft.com/office/powerpoint/2010/main" val="34476985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22003"/>
            <a:ext cx="7580376" cy="1682496"/>
          </a:xfrm>
        </p:spPr>
        <p:txBody>
          <a:bodyPr/>
          <a:lstStyle/>
          <a:p>
            <a:r>
              <a:rPr lang="en-US" dirty="0" smtClean="0"/>
              <a:t>Rental Real Estate Activities and the Conduct of a Trade or Business</a:t>
            </a:r>
            <a:endParaRPr lang="en-US" dirty="0"/>
          </a:p>
        </p:txBody>
      </p:sp>
      <p:sp>
        <p:nvSpPr>
          <p:cNvPr id="3" name="Text Placeholder 2"/>
          <p:cNvSpPr>
            <a:spLocks noGrp="1"/>
          </p:cNvSpPr>
          <p:nvPr>
            <p:ph type="body" idx="1"/>
          </p:nvPr>
        </p:nvSpPr>
        <p:spPr>
          <a:xfrm>
            <a:off x="806450" y="2050815"/>
            <a:ext cx="7580376" cy="4534370"/>
          </a:xfrm>
        </p:spPr>
        <p:txBody>
          <a:bodyPr/>
          <a:lstStyle/>
          <a:p>
            <a:pPr algn="l"/>
            <a:r>
              <a:rPr lang="en-US" dirty="0">
                <a:effectLst/>
              </a:rPr>
              <a:t>• Example 1 of Reg. § 1.1411-5(b)(2) provides as follows: </a:t>
            </a:r>
            <a:endParaRPr lang="en-US" dirty="0"/>
          </a:p>
          <a:p>
            <a:pPr lvl="1"/>
            <a:r>
              <a:rPr lang="en-US" dirty="0">
                <a:solidFill>
                  <a:schemeClr val="bg1"/>
                </a:solidFill>
                <a:effectLst/>
              </a:rPr>
              <a:t>– A, an unmarried individual, rents a commercial building to B for $50,000 in Year 1. </a:t>
            </a:r>
            <a:r>
              <a:rPr lang="en-US" b="1" i="1" dirty="0">
                <a:solidFill>
                  <a:schemeClr val="bg1"/>
                </a:solidFill>
                <a:effectLst/>
              </a:rPr>
              <a:t>A is not involved in the activity of the commercial building on a regular and continuous basis, therefore, A’s rental activity does not involve the conduct of a section 162 trade or business, and under section 469(c)(2), A’s rental activity is a passive activity. </a:t>
            </a:r>
            <a:r>
              <a:rPr lang="en-US" dirty="0">
                <a:solidFill>
                  <a:schemeClr val="bg1"/>
                </a:solidFill>
                <a:effectLst/>
              </a:rPr>
              <a:t>Because paragraph (b)(1)(i) of this section is not satisfied, A’s rental income of $50,000 is not derived from a trade or business described in paragraph (b)(1) of this section. However, A’s rental income of $50,000 still constitutes gross income from rents within the meaning of § 1.1411- 4(a)(1)(i) because rents are included in the determination of net investment income under § 1.1411- 4(a)(1)(i) whether or not derived from a trade or business described in paragraph (b)(1) of this section. </a:t>
            </a:r>
            <a:endParaRPr lang="en-US" dirty="0">
              <a:solidFill>
                <a:schemeClr val="bg1"/>
              </a:solidFill>
            </a:endParaRPr>
          </a:p>
          <a:p>
            <a:endParaRPr lang="en-US" dirty="0"/>
          </a:p>
        </p:txBody>
      </p:sp>
    </p:spTree>
    <p:extLst>
      <p:ext uri="{BB962C8B-B14F-4D97-AF65-F5344CB8AC3E}">
        <p14:creationId xmlns:p14="http://schemas.microsoft.com/office/powerpoint/2010/main" val="2323373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25485"/>
            <a:ext cx="7580376" cy="1682496"/>
          </a:xfrm>
        </p:spPr>
        <p:txBody>
          <a:bodyPr/>
          <a:lstStyle/>
          <a:p>
            <a:r>
              <a:rPr lang="en-US" dirty="0" smtClean="0"/>
              <a:t>NII and Rental Real Estate Activities</a:t>
            </a:r>
            <a:endParaRPr lang="en-US" dirty="0"/>
          </a:p>
        </p:txBody>
      </p:sp>
      <p:sp>
        <p:nvSpPr>
          <p:cNvPr id="3" name="Text Placeholder 2"/>
          <p:cNvSpPr>
            <a:spLocks noGrp="1"/>
          </p:cNvSpPr>
          <p:nvPr>
            <p:ph type="body" idx="1"/>
          </p:nvPr>
        </p:nvSpPr>
        <p:spPr>
          <a:xfrm>
            <a:off x="806450" y="2003778"/>
            <a:ext cx="7580376" cy="4684889"/>
          </a:xfrm>
        </p:spPr>
        <p:txBody>
          <a:bodyPr>
            <a:normAutofit fontScale="85000" lnSpcReduction="20000"/>
          </a:bodyPr>
          <a:lstStyle/>
          <a:p>
            <a:pPr algn="l"/>
            <a:r>
              <a:rPr lang="en-US" dirty="0">
                <a:effectLst/>
              </a:rPr>
              <a:t>Real property trade or business includes any real property development, redevelopment, construction, reconstruction, acquisition, conversion, rental, operation, management, leasing or brokerage trade or business. </a:t>
            </a:r>
          </a:p>
          <a:p>
            <a:pPr algn="l"/>
            <a:r>
              <a:rPr lang="en-US" dirty="0">
                <a:effectLst/>
              </a:rPr>
              <a:t>Essentially three requirements must be met for an individual to treat rental income as not subject to NII Tax: </a:t>
            </a:r>
          </a:p>
          <a:p>
            <a:pPr lvl="1"/>
            <a:r>
              <a:rPr lang="en-US" dirty="0">
                <a:solidFill>
                  <a:schemeClr val="bg1"/>
                </a:solidFill>
                <a:effectLst/>
              </a:rPr>
              <a:t>–  Rental income must be derived from a rental trade or business. </a:t>
            </a:r>
          </a:p>
          <a:p>
            <a:pPr lvl="1"/>
            <a:r>
              <a:rPr lang="en-US" dirty="0">
                <a:solidFill>
                  <a:schemeClr val="bg1"/>
                </a:solidFill>
                <a:effectLst/>
              </a:rPr>
              <a:t>–  The individual must be a real estate professional under section 469(c)(7). </a:t>
            </a:r>
          </a:p>
          <a:p>
            <a:pPr lvl="1"/>
            <a:r>
              <a:rPr lang="en-US" dirty="0">
                <a:solidFill>
                  <a:schemeClr val="bg1"/>
                </a:solidFill>
                <a:effectLst/>
              </a:rPr>
              <a:t>–  The individual must materially participate in rental activity. </a:t>
            </a:r>
          </a:p>
          <a:p>
            <a:pPr algn="l"/>
            <a:r>
              <a:rPr lang="en-US" dirty="0">
                <a:effectLst/>
              </a:rPr>
              <a:t>Aggregation </a:t>
            </a:r>
          </a:p>
          <a:p>
            <a:pPr lvl="1"/>
            <a:r>
              <a:rPr lang="en-US" dirty="0">
                <a:solidFill>
                  <a:schemeClr val="bg1"/>
                </a:solidFill>
                <a:effectLst/>
              </a:rPr>
              <a:t>–  For purposes of real estate professional exception, all rental real estate activities are treated </a:t>
            </a:r>
          </a:p>
          <a:p>
            <a:pPr lvl="1"/>
            <a:r>
              <a:rPr lang="en-US" dirty="0">
                <a:solidFill>
                  <a:schemeClr val="bg1"/>
                </a:solidFill>
                <a:effectLst/>
              </a:rPr>
              <a:t>as separate activities. </a:t>
            </a:r>
          </a:p>
          <a:p>
            <a:pPr lvl="1"/>
            <a:r>
              <a:rPr lang="en-US" dirty="0">
                <a:solidFill>
                  <a:schemeClr val="bg1"/>
                </a:solidFill>
                <a:effectLst/>
              </a:rPr>
              <a:t>–  The taxpayer may elect to aggregate and treat all rental real estate activities as a single activity. </a:t>
            </a:r>
          </a:p>
          <a:p>
            <a:pPr lvl="1"/>
            <a:r>
              <a:rPr lang="en-US" dirty="0">
                <a:solidFill>
                  <a:schemeClr val="bg1"/>
                </a:solidFill>
                <a:effectLst/>
              </a:rPr>
              <a:t>–  The election is binding for taxable year made and all future years. </a:t>
            </a:r>
          </a:p>
          <a:p>
            <a:pPr lvl="1"/>
            <a:r>
              <a:rPr lang="en-US" dirty="0">
                <a:solidFill>
                  <a:schemeClr val="bg1"/>
                </a:solidFill>
                <a:effectLst/>
              </a:rPr>
              <a:t>–  The election may be revoked if there is a material change in facts. </a:t>
            </a:r>
          </a:p>
          <a:p>
            <a:pPr algn="l"/>
            <a:endParaRPr lang="en-US" dirty="0"/>
          </a:p>
        </p:txBody>
      </p:sp>
    </p:spTree>
    <p:extLst>
      <p:ext uri="{BB962C8B-B14F-4D97-AF65-F5344CB8AC3E}">
        <p14:creationId xmlns:p14="http://schemas.microsoft.com/office/powerpoint/2010/main" val="888940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16077"/>
            <a:ext cx="7580376" cy="1682496"/>
          </a:xfrm>
        </p:spPr>
        <p:txBody>
          <a:bodyPr/>
          <a:lstStyle/>
          <a:p>
            <a:r>
              <a:rPr lang="en-US" dirty="0" smtClean="0"/>
              <a:t>Recharacterization of Passive Net Income</a:t>
            </a:r>
            <a:endParaRPr lang="en-US" dirty="0"/>
          </a:p>
        </p:txBody>
      </p:sp>
      <p:sp>
        <p:nvSpPr>
          <p:cNvPr id="3" name="Text Placeholder 2"/>
          <p:cNvSpPr>
            <a:spLocks noGrp="1"/>
          </p:cNvSpPr>
          <p:nvPr>
            <p:ph type="body" idx="1"/>
          </p:nvPr>
        </p:nvSpPr>
        <p:spPr>
          <a:xfrm>
            <a:off x="806450" y="2144889"/>
            <a:ext cx="7580376" cy="4440296"/>
          </a:xfrm>
        </p:spPr>
        <p:txBody>
          <a:bodyPr>
            <a:normAutofit fontScale="85000" lnSpcReduction="20000"/>
          </a:bodyPr>
          <a:lstStyle/>
          <a:p>
            <a:pPr algn="l"/>
            <a:r>
              <a:rPr lang="en-US" dirty="0">
                <a:effectLst/>
              </a:rPr>
              <a:t>Real property trade or business includes any real property development, redevelopment, construction, reconstruction, acquisition, conversion, rental, operation, management, leasing or brokerage trade or business. </a:t>
            </a:r>
          </a:p>
          <a:p>
            <a:pPr algn="l"/>
            <a:r>
              <a:rPr lang="en-US" dirty="0">
                <a:effectLst/>
              </a:rPr>
              <a:t>Essentially three requirements must be met for an individual to treat rental income as not subject to NII Tax: </a:t>
            </a:r>
          </a:p>
          <a:p>
            <a:pPr lvl="1"/>
            <a:r>
              <a:rPr lang="en-US" dirty="0">
                <a:solidFill>
                  <a:schemeClr val="bg1"/>
                </a:solidFill>
                <a:effectLst/>
              </a:rPr>
              <a:t>–  Rental income must be derived from a rental trade or business. </a:t>
            </a:r>
          </a:p>
          <a:p>
            <a:pPr lvl="1"/>
            <a:r>
              <a:rPr lang="en-US" dirty="0">
                <a:solidFill>
                  <a:schemeClr val="bg1"/>
                </a:solidFill>
                <a:effectLst/>
              </a:rPr>
              <a:t>–  The individual must be a real estate professional under section 469(c)(7). </a:t>
            </a:r>
          </a:p>
          <a:p>
            <a:pPr lvl="1"/>
            <a:r>
              <a:rPr lang="en-US" dirty="0">
                <a:solidFill>
                  <a:schemeClr val="bg1"/>
                </a:solidFill>
                <a:effectLst/>
              </a:rPr>
              <a:t>–  The individual must materially participate in rental activity. </a:t>
            </a:r>
          </a:p>
          <a:p>
            <a:pPr algn="l"/>
            <a:r>
              <a:rPr lang="en-US" dirty="0">
                <a:effectLst/>
              </a:rPr>
              <a:t>Aggregation </a:t>
            </a:r>
          </a:p>
          <a:p>
            <a:pPr lvl="1"/>
            <a:r>
              <a:rPr lang="en-US" dirty="0">
                <a:solidFill>
                  <a:schemeClr val="bg1"/>
                </a:solidFill>
                <a:effectLst/>
              </a:rPr>
              <a:t>–  For purposes of real estate professional exception, all rental real estate activities are treated </a:t>
            </a:r>
          </a:p>
          <a:p>
            <a:pPr lvl="1"/>
            <a:r>
              <a:rPr lang="en-US" dirty="0">
                <a:solidFill>
                  <a:schemeClr val="bg1"/>
                </a:solidFill>
                <a:effectLst/>
              </a:rPr>
              <a:t>as separate activities. </a:t>
            </a:r>
          </a:p>
          <a:p>
            <a:pPr lvl="1"/>
            <a:r>
              <a:rPr lang="en-US" dirty="0">
                <a:solidFill>
                  <a:schemeClr val="bg1"/>
                </a:solidFill>
                <a:effectLst/>
              </a:rPr>
              <a:t>–  The taxpayer may elect to aggregate and treat all rental real estate activities as a single activity. </a:t>
            </a:r>
          </a:p>
          <a:p>
            <a:pPr lvl="1"/>
            <a:r>
              <a:rPr lang="en-US" dirty="0">
                <a:solidFill>
                  <a:schemeClr val="bg1"/>
                </a:solidFill>
                <a:effectLst/>
              </a:rPr>
              <a:t>–  The election is binding for taxable year made and all future years. </a:t>
            </a:r>
          </a:p>
          <a:p>
            <a:pPr lvl="1"/>
            <a:r>
              <a:rPr lang="en-US" dirty="0">
                <a:solidFill>
                  <a:schemeClr val="bg1"/>
                </a:solidFill>
                <a:effectLst/>
              </a:rPr>
              <a:t>–  The election may be revoked if there is a material change in facts. </a:t>
            </a:r>
          </a:p>
          <a:p>
            <a:pPr algn="l"/>
            <a:endParaRPr lang="en-US" dirty="0"/>
          </a:p>
        </p:txBody>
      </p:sp>
    </p:spTree>
    <p:extLst>
      <p:ext uri="{BB962C8B-B14F-4D97-AF65-F5344CB8AC3E}">
        <p14:creationId xmlns:p14="http://schemas.microsoft.com/office/powerpoint/2010/main" val="2147748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598" y="404518"/>
            <a:ext cx="7580376" cy="910795"/>
          </a:xfrm>
        </p:spPr>
        <p:txBody>
          <a:bodyPr/>
          <a:lstStyle/>
          <a:p>
            <a:r>
              <a:rPr lang="en-US" dirty="0" smtClean="0"/>
              <a:t>Self-Charged Interest</a:t>
            </a:r>
            <a:endParaRPr lang="en-US" dirty="0"/>
          </a:p>
        </p:txBody>
      </p:sp>
      <p:sp>
        <p:nvSpPr>
          <p:cNvPr id="3" name="Text Placeholder 2"/>
          <p:cNvSpPr>
            <a:spLocks noGrp="1"/>
          </p:cNvSpPr>
          <p:nvPr>
            <p:ph type="body" idx="1"/>
          </p:nvPr>
        </p:nvSpPr>
        <p:spPr>
          <a:xfrm>
            <a:off x="806450" y="1533406"/>
            <a:ext cx="7580376" cy="4882445"/>
          </a:xfrm>
        </p:spPr>
        <p:txBody>
          <a:bodyPr/>
          <a:lstStyle/>
          <a:p>
            <a:pPr marL="285750" indent="-285750" algn="l">
              <a:buFont typeface="Arial"/>
              <a:buChar char="•"/>
            </a:pPr>
            <a:r>
              <a:rPr lang="en-US" dirty="0">
                <a:effectLst/>
              </a:rPr>
              <a:t>In the case of interest income from a loan to a passthrough entity in which the taxpayer materially participates, the amount of interest income equal to the taxpayer’s allocable share of the nonpassive deduction is treated as derived in the ordinary course of a nonpassive trade or business, and so is excluded from NII </a:t>
            </a:r>
          </a:p>
          <a:p>
            <a:pPr marL="285750" indent="-285750" algn="l">
              <a:buFont typeface="Arial"/>
              <a:buChar char="•"/>
            </a:pPr>
            <a:r>
              <a:rPr lang="en-US" dirty="0">
                <a:effectLst/>
              </a:rPr>
              <a:t>This rule cross-references the self-charged interest rules of Reg. §1.469-7 </a:t>
            </a:r>
          </a:p>
          <a:p>
            <a:pPr marL="285750" indent="-285750" algn="l">
              <a:buFont typeface="Arial"/>
              <a:buChar char="•"/>
            </a:pPr>
            <a:r>
              <a:rPr lang="en-US" dirty="0">
                <a:effectLst/>
              </a:rPr>
              <a:t>This special rule does not apply when the interest expense deduction is taken into </a:t>
            </a:r>
            <a:r>
              <a:rPr lang="en-US" dirty="0" smtClean="0">
                <a:effectLst/>
              </a:rPr>
              <a:t>account </a:t>
            </a:r>
            <a:r>
              <a:rPr lang="en-US" dirty="0">
                <a:effectLst/>
              </a:rPr>
              <a:t>in determining self-employment income </a:t>
            </a:r>
          </a:p>
          <a:p>
            <a:pPr lvl="1"/>
            <a:r>
              <a:rPr lang="en-US" dirty="0">
                <a:solidFill>
                  <a:schemeClr val="bg1"/>
                </a:solidFill>
                <a:effectLst/>
              </a:rPr>
              <a:t>– </a:t>
            </a:r>
            <a:r>
              <a:rPr lang="en-US" i="1" dirty="0">
                <a:solidFill>
                  <a:schemeClr val="bg1"/>
                </a:solidFill>
                <a:effectLst/>
              </a:rPr>
              <a:t>i.e.</a:t>
            </a:r>
            <a:r>
              <a:rPr lang="en-US" dirty="0">
                <a:solidFill>
                  <a:schemeClr val="bg1"/>
                </a:solidFill>
                <a:effectLst/>
              </a:rPr>
              <a:t>, a nonpassive activity owned via a general partnership interest or LLC interest in which the distributive share is included in the individual’s self-employment calculation </a:t>
            </a:r>
            <a:endParaRPr lang="en-US" dirty="0">
              <a:solidFill>
                <a:schemeClr val="bg1"/>
              </a:solidFill>
            </a:endParaRPr>
          </a:p>
          <a:p>
            <a:pPr algn="l"/>
            <a:endParaRPr lang="en-US" dirty="0"/>
          </a:p>
        </p:txBody>
      </p:sp>
    </p:spTree>
    <p:extLst>
      <p:ext uri="{BB962C8B-B14F-4D97-AF65-F5344CB8AC3E}">
        <p14:creationId xmlns:p14="http://schemas.microsoft.com/office/powerpoint/2010/main" val="3020098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932" y="328966"/>
            <a:ext cx="7580376" cy="941034"/>
          </a:xfrm>
        </p:spPr>
        <p:txBody>
          <a:bodyPr/>
          <a:lstStyle/>
          <a:p>
            <a:r>
              <a:rPr lang="en-US" dirty="0" smtClean="0"/>
              <a:t>Self Charged Rentals</a:t>
            </a:r>
            <a:endParaRPr lang="en-US" dirty="0"/>
          </a:p>
        </p:txBody>
      </p:sp>
      <p:sp>
        <p:nvSpPr>
          <p:cNvPr id="3" name="Text Placeholder 2"/>
          <p:cNvSpPr>
            <a:spLocks noGrp="1"/>
          </p:cNvSpPr>
          <p:nvPr>
            <p:ph type="body" idx="1"/>
          </p:nvPr>
        </p:nvSpPr>
        <p:spPr>
          <a:xfrm>
            <a:off x="806450" y="1373481"/>
            <a:ext cx="7580376" cy="5117630"/>
          </a:xfrm>
        </p:spPr>
        <p:txBody>
          <a:bodyPr/>
          <a:lstStyle/>
          <a:p>
            <a:pPr marL="285750" indent="-285750" algn="l">
              <a:buFont typeface="Arial"/>
              <a:buChar char="•"/>
            </a:pPr>
            <a:r>
              <a:rPr lang="en-US" b="1" dirty="0" smtClean="0">
                <a:effectLst/>
              </a:rPr>
              <a:t>Passive </a:t>
            </a:r>
            <a:r>
              <a:rPr lang="en-US" b="1" dirty="0">
                <a:effectLst/>
              </a:rPr>
              <a:t>income recharacterization for Self-Charged Rentals </a:t>
            </a:r>
            <a:endParaRPr lang="en-US" b="1" dirty="0"/>
          </a:p>
          <a:p>
            <a:pPr lvl="1"/>
            <a:r>
              <a:rPr lang="en-US" dirty="0">
                <a:solidFill>
                  <a:schemeClr val="bg1"/>
                </a:solidFill>
                <a:effectLst/>
                <a:latin typeface="Wingdings"/>
              </a:rPr>
              <a:t> </a:t>
            </a:r>
            <a:r>
              <a:rPr lang="en-US" dirty="0">
                <a:solidFill>
                  <a:schemeClr val="bg1"/>
                </a:solidFill>
                <a:effectLst/>
              </a:rPr>
              <a:t>The Final Regulations provide that to the extent gross rental income is treated as not derived from a passive activity under the special rule of Reg. § 1.469-2(f)(6), or as a consequence of a taxpayer grouping of a rental activity with a trade or business activity under Reg. § 1.469-4(d)(1), then such gross rental income is deemed to be derived in the ordinary course of a trade or business. Reg. § 1.1411-(g)(6)(i) </a:t>
            </a:r>
          </a:p>
          <a:p>
            <a:pPr lvl="1"/>
            <a:r>
              <a:rPr lang="en-US" dirty="0">
                <a:solidFill>
                  <a:schemeClr val="bg1"/>
                </a:solidFill>
                <a:effectLst/>
                <a:latin typeface="Wingdings"/>
              </a:rPr>
              <a:t> </a:t>
            </a:r>
            <a:r>
              <a:rPr lang="en-US" dirty="0">
                <a:solidFill>
                  <a:schemeClr val="bg1"/>
                </a:solidFill>
                <a:effectLst/>
              </a:rPr>
              <a:t>A similar rule applies to gain or loss upon the disposition of the property, excluding such gain or loss from the definition of net income if the taxpayer materially participates in the trade or business. Reg. § 1.1411-(g)(6)(ii) </a:t>
            </a:r>
          </a:p>
          <a:p>
            <a:endParaRPr lang="en-US" dirty="0"/>
          </a:p>
        </p:txBody>
      </p:sp>
    </p:spTree>
    <p:extLst>
      <p:ext uri="{BB962C8B-B14F-4D97-AF65-F5344CB8AC3E}">
        <p14:creationId xmlns:p14="http://schemas.microsoft.com/office/powerpoint/2010/main" val="2418789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234892"/>
            <a:ext cx="7580376" cy="1682496"/>
          </a:xfrm>
        </p:spPr>
        <p:txBody>
          <a:bodyPr/>
          <a:lstStyle/>
          <a:p>
            <a:r>
              <a:rPr lang="en-US" dirty="0" smtClean="0"/>
              <a:t>NII Tax on Estates and Trusts</a:t>
            </a:r>
            <a:endParaRPr lang="en-US" dirty="0"/>
          </a:p>
        </p:txBody>
      </p:sp>
      <p:sp>
        <p:nvSpPr>
          <p:cNvPr id="3" name="Text Placeholder 2"/>
          <p:cNvSpPr>
            <a:spLocks noGrp="1"/>
          </p:cNvSpPr>
          <p:nvPr>
            <p:ph type="body" idx="1"/>
          </p:nvPr>
        </p:nvSpPr>
        <p:spPr>
          <a:xfrm>
            <a:off x="806450" y="1917388"/>
            <a:ext cx="7580376" cy="4808908"/>
          </a:xfrm>
        </p:spPr>
        <p:txBody>
          <a:bodyPr>
            <a:normAutofit fontScale="92500" lnSpcReduction="20000"/>
          </a:bodyPr>
          <a:lstStyle/>
          <a:p>
            <a:pPr marL="285750" indent="-285750" algn="l">
              <a:buFont typeface="Arial"/>
              <a:buChar char="•"/>
            </a:pPr>
            <a:r>
              <a:rPr lang="en-US" dirty="0">
                <a:effectLst/>
              </a:rPr>
              <a:t>For estates and trusts, the new tax on NII only applies to undistributed NII of the estate or trust that is subject to the “highest tax bracket in section 1(e)” (income in excess of $11,950 for tax year 2013, $12,150 for tax year 2014). </a:t>
            </a:r>
          </a:p>
          <a:p>
            <a:pPr marL="285750" indent="-285750" algn="l">
              <a:buFont typeface="Arial"/>
              <a:buChar char="•"/>
            </a:pPr>
            <a:r>
              <a:rPr lang="en-US" dirty="0">
                <a:effectLst/>
              </a:rPr>
              <a:t>The Final Regulations provide that NII of an estate or trust is its NII (as determined under Reg. § 1.1411-4) reduced by the share of NII included in the deductions of the estate or trust under section 651 or section 661, and the share of NII allocated to the section 642(c) deduction of the estate or trust in accordance with Reg. § 1.642(c)-2(b) and the allocation and ordering rules under Reg. § 1.662(b)-2. </a:t>
            </a:r>
          </a:p>
          <a:p>
            <a:pPr marL="285750" indent="-285750" algn="l">
              <a:buFont typeface="Arial"/>
              <a:buChar char="•"/>
            </a:pPr>
            <a:r>
              <a:rPr lang="en-US" dirty="0">
                <a:effectLst/>
              </a:rPr>
              <a:t>The Final Regulations adopt the class system of income categorization, generally embodied in sections 651 through 663 and the regulations, to arrive at the trust's NII reduction in the case of distributions that are comprised of both NII and net excluded income items. </a:t>
            </a:r>
          </a:p>
          <a:p>
            <a:pPr marL="285750" indent="-285750" algn="l">
              <a:buFont typeface="Arial"/>
              <a:buChar char="•"/>
            </a:pPr>
            <a:r>
              <a:rPr lang="en-US" dirty="0">
                <a:effectLst/>
              </a:rPr>
              <a:t>Items of income characterized as NII and currently distributed to beneficiaries as DNI retain the character of NII for purposes of determining the NII Tax liability of the beneficiaries. </a:t>
            </a:r>
          </a:p>
          <a:p>
            <a:pPr algn="l"/>
            <a:endParaRPr lang="en-US" dirty="0"/>
          </a:p>
        </p:txBody>
      </p:sp>
    </p:spTree>
    <p:extLst>
      <p:ext uri="{BB962C8B-B14F-4D97-AF65-F5344CB8AC3E}">
        <p14:creationId xmlns:p14="http://schemas.microsoft.com/office/powerpoint/2010/main" val="41550713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310151"/>
            <a:ext cx="7580376" cy="1682496"/>
          </a:xfrm>
        </p:spPr>
        <p:txBody>
          <a:bodyPr/>
          <a:lstStyle/>
          <a:p>
            <a:r>
              <a:rPr lang="en-US" dirty="0" smtClean="0"/>
              <a:t>Material Participation by an Estate or Trust</a:t>
            </a:r>
            <a:endParaRPr lang="en-US" dirty="0"/>
          </a:p>
        </p:txBody>
      </p:sp>
      <p:sp>
        <p:nvSpPr>
          <p:cNvPr id="3" name="Text Placeholder 2"/>
          <p:cNvSpPr>
            <a:spLocks noGrp="1"/>
          </p:cNvSpPr>
          <p:nvPr>
            <p:ph type="body" idx="1"/>
          </p:nvPr>
        </p:nvSpPr>
        <p:spPr>
          <a:xfrm>
            <a:off x="806450" y="2304814"/>
            <a:ext cx="7580376" cy="4393259"/>
          </a:xfrm>
        </p:spPr>
        <p:txBody>
          <a:bodyPr>
            <a:normAutofit fontScale="92500" lnSpcReduction="10000"/>
          </a:bodyPr>
          <a:lstStyle/>
          <a:p>
            <a:pPr marL="285750" indent="-285750" algn="l">
              <a:buFont typeface="Arial"/>
              <a:buChar char="•"/>
            </a:pPr>
            <a:r>
              <a:rPr lang="en-US" dirty="0">
                <a:effectLst/>
              </a:rPr>
              <a:t>To determine whether a trust or estate meets active participation requirements in section 469, there is uncertainty as to participation of which parties is considered. </a:t>
            </a:r>
          </a:p>
          <a:p>
            <a:pPr lvl="1"/>
            <a:r>
              <a:rPr lang="en-US" dirty="0">
                <a:solidFill>
                  <a:schemeClr val="bg1"/>
                </a:solidFill>
                <a:effectLst/>
              </a:rPr>
              <a:t>–  Look to trustees, employees, third-party agents – </a:t>
            </a:r>
            <a:r>
              <a:rPr lang="en-US" i="1" dirty="0">
                <a:solidFill>
                  <a:schemeClr val="bg1"/>
                </a:solidFill>
                <a:effectLst/>
              </a:rPr>
              <a:t>Mattie K. Carter Trust v. United States</a:t>
            </a:r>
            <a:r>
              <a:rPr lang="en-US" dirty="0">
                <a:solidFill>
                  <a:schemeClr val="bg1"/>
                </a:solidFill>
                <a:effectLst/>
              </a:rPr>
              <a:t>, 256 F.Supp.2d 536 (N.D. Tex. 4/11/03) </a:t>
            </a:r>
            <a:endParaRPr lang="en-US" sz="2000" dirty="0">
              <a:solidFill>
                <a:schemeClr val="bg1"/>
              </a:solidFill>
              <a:effectLst/>
            </a:endParaRPr>
          </a:p>
          <a:p>
            <a:pPr lvl="1"/>
            <a:r>
              <a:rPr lang="en-US" dirty="0">
                <a:solidFill>
                  <a:schemeClr val="bg1"/>
                </a:solidFill>
                <a:effectLst/>
              </a:rPr>
              <a:t>–  Look only to trustees who are considered fiduciaries – Tech. Adv. Memo. 2007- 33-023 (8/17/07), Priv. Ltr. Rul. 2010-29-014 (4/7/10) and Tech. Adv. Memo. 2013-17-010 (4/26/13); count only participation in role as fiduciary </a:t>
            </a:r>
            <a:endParaRPr lang="en-US" sz="2000" dirty="0">
              <a:solidFill>
                <a:schemeClr val="bg1"/>
              </a:solidFill>
              <a:effectLst/>
            </a:endParaRPr>
          </a:p>
          <a:p>
            <a:pPr lvl="1"/>
            <a:r>
              <a:rPr lang="en-US" dirty="0">
                <a:solidFill>
                  <a:schemeClr val="bg1"/>
                </a:solidFill>
                <a:effectLst/>
              </a:rPr>
              <a:t>–  Look to employees and fiduciaries – </a:t>
            </a:r>
            <a:r>
              <a:rPr lang="en-US" i="1" dirty="0">
                <a:solidFill>
                  <a:schemeClr val="bg1"/>
                </a:solidFill>
                <a:effectLst/>
              </a:rPr>
              <a:t>Aragona v. Comm’r</a:t>
            </a:r>
            <a:r>
              <a:rPr lang="en-US" dirty="0">
                <a:solidFill>
                  <a:schemeClr val="bg1"/>
                </a:solidFill>
                <a:effectLst/>
              </a:rPr>
              <a:t>, 142 T.C. No. 9 (3/27/2014) </a:t>
            </a:r>
            <a:endParaRPr lang="en-US" sz="2000" dirty="0">
              <a:solidFill>
                <a:schemeClr val="bg1"/>
              </a:solidFill>
              <a:effectLst/>
            </a:endParaRPr>
          </a:p>
          <a:p>
            <a:pPr algn="l"/>
            <a:r>
              <a:rPr lang="en-US" dirty="0">
                <a:effectLst/>
              </a:rPr>
              <a:t>If the grantor actively participates in the activity, consider whether the trust should be a grantor trust. </a:t>
            </a:r>
          </a:p>
          <a:p>
            <a:pPr algn="l"/>
            <a:r>
              <a:rPr lang="en-US" dirty="0">
                <a:effectLst/>
              </a:rPr>
              <a:t>Consider whether the beneficiary or other person who actively participates in activity should be made a trustee of trust. </a:t>
            </a:r>
          </a:p>
          <a:p>
            <a:pPr algn="l"/>
            <a:endParaRPr lang="en-US" dirty="0"/>
          </a:p>
        </p:txBody>
      </p:sp>
    </p:spTree>
    <p:extLst>
      <p:ext uri="{BB962C8B-B14F-4D97-AF65-F5344CB8AC3E}">
        <p14:creationId xmlns:p14="http://schemas.microsoft.com/office/powerpoint/2010/main" val="380962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376" y="394818"/>
            <a:ext cx="7580376" cy="1682496"/>
          </a:xfrm>
        </p:spPr>
        <p:txBody>
          <a:bodyPr/>
          <a:lstStyle/>
          <a:p>
            <a:r>
              <a:rPr lang="en-US" dirty="0" smtClean="0"/>
              <a:t>How Do I Become A Real Estate Professional?</a:t>
            </a:r>
            <a:endParaRPr lang="en-US" dirty="0"/>
          </a:p>
        </p:txBody>
      </p:sp>
      <p:sp>
        <p:nvSpPr>
          <p:cNvPr id="3" name="Text Placeholder 2"/>
          <p:cNvSpPr>
            <a:spLocks noGrp="1"/>
          </p:cNvSpPr>
          <p:nvPr>
            <p:ph type="body" idx="1"/>
          </p:nvPr>
        </p:nvSpPr>
        <p:spPr>
          <a:xfrm>
            <a:off x="712376" y="2431587"/>
            <a:ext cx="7580376" cy="3805524"/>
          </a:xfrm>
        </p:spPr>
        <p:txBody>
          <a:bodyPr>
            <a:normAutofit lnSpcReduction="10000"/>
          </a:bodyPr>
          <a:lstStyle/>
          <a:p>
            <a:pPr algn="l"/>
            <a:r>
              <a:rPr lang="en-US" dirty="0">
                <a:effectLst/>
              </a:rPr>
              <a:t>Real Estate Professional </a:t>
            </a:r>
          </a:p>
          <a:p>
            <a:pPr algn="l"/>
            <a:r>
              <a:rPr lang="en-US" dirty="0">
                <a:effectLst/>
              </a:rPr>
              <a:t>To be a real estate professional, an individual must spend the majority of his or her time in real property businesses: </a:t>
            </a:r>
          </a:p>
          <a:p>
            <a:pPr lvl="1"/>
            <a:r>
              <a:rPr lang="en-US" dirty="0">
                <a:solidFill>
                  <a:schemeClr val="bg1"/>
                </a:solidFill>
                <a:effectLst/>
              </a:rPr>
              <a:t>Development or redevelopment </a:t>
            </a:r>
            <a:endParaRPr lang="en-US" sz="1200" dirty="0">
              <a:solidFill>
                <a:schemeClr val="bg1"/>
              </a:solidFill>
              <a:effectLst/>
            </a:endParaRPr>
          </a:p>
          <a:p>
            <a:pPr lvl="1"/>
            <a:r>
              <a:rPr lang="en-US" dirty="0">
                <a:solidFill>
                  <a:schemeClr val="bg1"/>
                </a:solidFill>
                <a:effectLst/>
              </a:rPr>
              <a:t>Construction or reconstruction </a:t>
            </a:r>
            <a:endParaRPr lang="en-US" sz="1200" dirty="0">
              <a:solidFill>
                <a:schemeClr val="bg1"/>
              </a:solidFill>
              <a:effectLst/>
            </a:endParaRPr>
          </a:p>
          <a:p>
            <a:pPr lvl="1"/>
            <a:r>
              <a:rPr lang="en-US" dirty="0">
                <a:solidFill>
                  <a:schemeClr val="bg1"/>
                </a:solidFill>
                <a:effectLst/>
              </a:rPr>
              <a:t>Acquisition or conversion </a:t>
            </a:r>
            <a:endParaRPr lang="en-US" sz="1200" dirty="0">
              <a:solidFill>
                <a:schemeClr val="bg1"/>
              </a:solidFill>
              <a:effectLst/>
            </a:endParaRPr>
          </a:p>
          <a:p>
            <a:pPr lvl="1"/>
            <a:r>
              <a:rPr lang="en-US" dirty="0">
                <a:solidFill>
                  <a:schemeClr val="bg1"/>
                </a:solidFill>
                <a:effectLst/>
              </a:rPr>
              <a:t>Rental </a:t>
            </a:r>
            <a:endParaRPr lang="en-US" sz="1200" dirty="0">
              <a:solidFill>
                <a:schemeClr val="bg1"/>
              </a:solidFill>
              <a:effectLst/>
            </a:endParaRPr>
          </a:p>
          <a:p>
            <a:pPr lvl="1"/>
            <a:r>
              <a:rPr lang="en-US" dirty="0">
                <a:solidFill>
                  <a:schemeClr val="bg1"/>
                </a:solidFill>
                <a:effectLst/>
              </a:rPr>
              <a:t>Management or operation </a:t>
            </a:r>
            <a:endParaRPr lang="en-US" sz="1200" dirty="0">
              <a:solidFill>
                <a:schemeClr val="bg1"/>
              </a:solidFill>
              <a:effectLst/>
            </a:endParaRPr>
          </a:p>
          <a:p>
            <a:pPr lvl="1"/>
            <a:r>
              <a:rPr lang="en-US" dirty="0">
                <a:solidFill>
                  <a:schemeClr val="bg1"/>
                </a:solidFill>
                <a:effectLst/>
              </a:rPr>
              <a:t>Leasing </a:t>
            </a:r>
            <a:endParaRPr lang="en-US" sz="1200" dirty="0">
              <a:solidFill>
                <a:schemeClr val="bg1"/>
              </a:solidFill>
              <a:effectLst/>
            </a:endParaRPr>
          </a:p>
          <a:p>
            <a:pPr lvl="1"/>
            <a:r>
              <a:rPr lang="en-US" dirty="0">
                <a:solidFill>
                  <a:schemeClr val="bg1"/>
                </a:solidFill>
                <a:effectLst/>
              </a:rPr>
              <a:t>Brokerage </a:t>
            </a:r>
            <a:endParaRPr lang="en-US" sz="1200" dirty="0">
              <a:solidFill>
                <a:schemeClr val="bg1"/>
              </a:solidFill>
              <a:effectLst/>
            </a:endParaRPr>
          </a:p>
          <a:p>
            <a:pPr algn="l"/>
            <a:endParaRPr lang="en-US" dirty="0"/>
          </a:p>
        </p:txBody>
      </p:sp>
    </p:spTree>
    <p:extLst>
      <p:ext uri="{BB962C8B-B14F-4D97-AF65-F5344CB8AC3E}">
        <p14:creationId xmlns:p14="http://schemas.microsoft.com/office/powerpoint/2010/main" val="2554136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50225"/>
            <a:ext cx="7580376" cy="1682496"/>
          </a:xfrm>
        </p:spPr>
        <p:txBody>
          <a:bodyPr/>
          <a:lstStyle/>
          <a:p>
            <a:r>
              <a:rPr lang="en-US" sz="3200" dirty="0" smtClean="0"/>
              <a:t>NII Tax on the Net Gain from Dispositions of Property or Interests in Partnerships and LLCs.</a:t>
            </a:r>
            <a:endParaRPr lang="en-US" sz="3200" dirty="0"/>
          </a:p>
        </p:txBody>
      </p:sp>
      <p:sp>
        <p:nvSpPr>
          <p:cNvPr id="3" name="Text Placeholder 2"/>
          <p:cNvSpPr>
            <a:spLocks noGrp="1"/>
          </p:cNvSpPr>
          <p:nvPr>
            <p:ph type="body" idx="1"/>
          </p:nvPr>
        </p:nvSpPr>
        <p:spPr>
          <a:xfrm>
            <a:off x="806450" y="2050814"/>
            <a:ext cx="7580376" cy="4619037"/>
          </a:xfrm>
        </p:spPr>
        <p:txBody>
          <a:bodyPr>
            <a:normAutofit fontScale="85000" lnSpcReduction="10000"/>
          </a:bodyPr>
          <a:lstStyle/>
          <a:p>
            <a:pPr marL="285750" indent="-285750" algn="l">
              <a:buFont typeface="Arial"/>
              <a:buChar char="•"/>
            </a:pPr>
            <a:r>
              <a:rPr lang="en-US" dirty="0">
                <a:effectLst/>
              </a:rPr>
              <a:t>The new NII Tax applies to “net gain (to the extent taken into account in computing taxable income) attributable to the disposition of property other than property held in a trade or business,” unless that trade or business is either a passive activity with respect to the taxpayer or involves trading in financial instruments or commodities. </a:t>
            </a:r>
            <a:endParaRPr lang="en-US" dirty="0"/>
          </a:p>
          <a:p>
            <a:pPr marL="285750" indent="-285750" algn="l">
              <a:buFont typeface="Arial"/>
              <a:buChar char="•"/>
            </a:pPr>
            <a:r>
              <a:rPr lang="en-US" dirty="0">
                <a:effectLst/>
              </a:rPr>
              <a:t>“Property held in a trade or business” is specifically excluded, as long as such trade or business does not fall within the passive activity/trading in financial instruments and commodities categories. </a:t>
            </a:r>
            <a:endParaRPr lang="en-US" dirty="0"/>
          </a:p>
          <a:p>
            <a:pPr marL="285750" indent="-285750" algn="l">
              <a:buFont typeface="Arial"/>
              <a:buChar char="•"/>
            </a:pPr>
            <a:r>
              <a:rPr lang="en-US" dirty="0">
                <a:effectLst/>
              </a:rPr>
              <a:t>Gain from the disposition of interests in partnerships and S corporations (i.e., pass- through entities) is excluded, but “only to the extent of the net gain which would be so taken into account by the transferor if all property of the partnership or S corporation were sold for fair market value immediately before the disposition of such interest. </a:t>
            </a:r>
            <a:endParaRPr lang="en-US" dirty="0"/>
          </a:p>
          <a:p>
            <a:pPr marL="285750" indent="-285750" algn="l">
              <a:buFont typeface="Arial"/>
              <a:buChar char="•"/>
            </a:pPr>
            <a:r>
              <a:rPr lang="en-US" dirty="0">
                <a:effectLst/>
              </a:rPr>
              <a:t>Since only net gain or loss attributable to property held by the entity which is not attributable to an active trade or business is taken into account, gain must be isolated for purposes of classification as NII or not NII. </a:t>
            </a:r>
            <a:endParaRPr lang="en-US" dirty="0"/>
          </a:p>
          <a:p>
            <a:endParaRPr lang="en-US" dirty="0"/>
          </a:p>
        </p:txBody>
      </p:sp>
    </p:spTree>
    <p:extLst>
      <p:ext uri="{BB962C8B-B14F-4D97-AF65-F5344CB8AC3E}">
        <p14:creationId xmlns:p14="http://schemas.microsoft.com/office/powerpoint/2010/main" val="82777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153" y="300743"/>
            <a:ext cx="7580376" cy="1682496"/>
          </a:xfrm>
        </p:spPr>
        <p:txBody>
          <a:bodyPr/>
          <a:lstStyle/>
          <a:p>
            <a:r>
              <a:rPr lang="en-US" dirty="0" smtClean="0"/>
              <a:t>How Do I become a Real Estate Professional?</a:t>
            </a:r>
            <a:endParaRPr lang="en-US" dirty="0"/>
          </a:p>
        </p:txBody>
      </p:sp>
      <p:sp>
        <p:nvSpPr>
          <p:cNvPr id="3" name="Text Placeholder 2"/>
          <p:cNvSpPr>
            <a:spLocks noGrp="1"/>
          </p:cNvSpPr>
          <p:nvPr>
            <p:ph type="body" idx="1"/>
          </p:nvPr>
        </p:nvSpPr>
        <p:spPr>
          <a:xfrm>
            <a:off x="684153" y="2199336"/>
            <a:ext cx="7580376" cy="3868441"/>
          </a:xfrm>
        </p:spPr>
        <p:txBody>
          <a:bodyPr/>
          <a:lstStyle/>
          <a:p>
            <a:pPr algn="l"/>
            <a:r>
              <a:rPr lang="en-US" dirty="0" smtClean="0"/>
              <a:t>The taxpayer must meet each of the following two time requirements:</a:t>
            </a:r>
          </a:p>
          <a:p>
            <a:pPr lvl="1"/>
            <a:r>
              <a:rPr lang="en-US" dirty="0" smtClean="0">
                <a:solidFill>
                  <a:schemeClr val="bg1"/>
                </a:solidFill>
              </a:rPr>
              <a:t>More than 50% of his/her time working in real property businesses; and</a:t>
            </a:r>
          </a:p>
          <a:p>
            <a:pPr lvl="1"/>
            <a:r>
              <a:rPr lang="en-US" dirty="0" smtClean="0">
                <a:solidFill>
                  <a:schemeClr val="bg1"/>
                </a:solidFill>
              </a:rPr>
              <a:t>More than 750 hours of service during the year.</a:t>
            </a:r>
          </a:p>
          <a:p>
            <a:pPr algn="l"/>
            <a:r>
              <a:rPr lang="en-US" dirty="0" smtClean="0"/>
              <a:t>One spouse alone must meet both tests.  In addition, services performed as an employee do not count unless the employee is at least a 5% owner.</a:t>
            </a:r>
          </a:p>
          <a:p>
            <a:pPr algn="l"/>
            <a:r>
              <a:rPr lang="en-US" dirty="0" smtClean="0">
                <a:solidFill>
                  <a:schemeClr val="bg1"/>
                </a:solidFill>
              </a:rPr>
              <a:t>Finally, before rental losses are deductible without being limited by the passive losses rules, the taxpayer must </a:t>
            </a:r>
            <a:r>
              <a:rPr lang="en-US" dirty="0" smtClean="0"/>
              <a:t>materially participate in each rental activity.</a:t>
            </a:r>
            <a:endParaRPr lang="en-US" dirty="0">
              <a:solidFill>
                <a:schemeClr val="bg1"/>
              </a:solidFill>
            </a:endParaRPr>
          </a:p>
        </p:txBody>
      </p:sp>
    </p:spTree>
    <p:extLst>
      <p:ext uri="{BB962C8B-B14F-4D97-AF65-F5344CB8AC3E}">
        <p14:creationId xmlns:p14="http://schemas.microsoft.com/office/powerpoint/2010/main" val="289937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545336"/>
            <a:ext cx="7580376" cy="1682496"/>
          </a:xfrm>
        </p:spPr>
        <p:txBody>
          <a:bodyPr/>
          <a:lstStyle/>
          <a:p>
            <a:r>
              <a:rPr lang="en-US" dirty="0" smtClean="0"/>
              <a:t>How Do I Become a Real Estate Professional?</a:t>
            </a:r>
            <a:endParaRPr lang="en-US" dirty="0"/>
          </a:p>
        </p:txBody>
      </p:sp>
      <p:sp>
        <p:nvSpPr>
          <p:cNvPr id="3" name="Text Placeholder 2"/>
          <p:cNvSpPr>
            <a:spLocks noGrp="1"/>
          </p:cNvSpPr>
          <p:nvPr>
            <p:ph type="body" idx="1"/>
          </p:nvPr>
        </p:nvSpPr>
        <p:spPr>
          <a:xfrm>
            <a:off x="806450" y="2431586"/>
            <a:ext cx="7580376" cy="3861969"/>
          </a:xfrm>
        </p:spPr>
        <p:txBody>
          <a:bodyPr/>
          <a:lstStyle/>
          <a:p>
            <a:pPr algn="l"/>
            <a:r>
              <a:rPr lang="en-US" i="1" dirty="0">
                <a:effectLst/>
              </a:rPr>
              <a:t>Material Participation for Real Estate Pros </a:t>
            </a:r>
          </a:p>
          <a:p>
            <a:pPr algn="l"/>
            <a:r>
              <a:rPr lang="en-US" dirty="0">
                <a:effectLst/>
              </a:rPr>
              <a:t>A real estate professional may deduct rental real estate losses only to the extent </a:t>
            </a:r>
            <a:r>
              <a:rPr lang="en-US" dirty="0" smtClean="0">
                <a:effectLst/>
              </a:rPr>
              <a:t>he or she materially participates in each rental activity</a:t>
            </a:r>
            <a:r>
              <a:rPr lang="en-US" dirty="0">
                <a:effectLst/>
              </a:rPr>
              <a:t>. </a:t>
            </a:r>
            <a:r>
              <a:rPr lang="en-US" dirty="0" smtClean="0">
                <a:effectLst/>
              </a:rPr>
              <a:t>Unless the taxpayer </a:t>
            </a:r>
            <a:r>
              <a:rPr lang="en-US" dirty="0">
                <a:effectLst/>
              </a:rPr>
              <a:t>elected to group his rentals as a single activity, each rental is treated as a </a:t>
            </a:r>
            <a:r>
              <a:rPr lang="en-US" dirty="0" smtClean="0">
                <a:effectLst/>
              </a:rPr>
              <a:t>separate activity</a:t>
            </a:r>
            <a:r>
              <a:rPr lang="en-US" dirty="0">
                <a:effectLst/>
              </a:rPr>
              <a:t>. </a:t>
            </a:r>
            <a:r>
              <a:rPr lang="en-US" dirty="0" smtClean="0">
                <a:effectLst/>
              </a:rPr>
              <a:t>Under the material participation rules, the time of both spouses </a:t>
            </a:r>
            <a:r>
              <a:rPr lang="en-US" dirty="0">
                <a:effectLst/>
              </a:rPr>
              <a:t>is counted</a:t>
            </a:r>
            <a:r>
              <a:rPr lang="en-US" dirty="0" smtClean="0">
                <a:effectLst/>
              </a:rPr>
              <a:t>. </a:t>
            </a:r>
            <a:r>
              <a:rPr lang="en-US" dirty="0">
                <a:effectLst/>
              </a:rPr>
              <a:t>The material participation </a:t>
            </a:r>
            <a:r>
              <a:rPr lang="en-US" dirty="0" smtClean="0">
                <a:effectLst/>
              </a:rPr>
              <a:t>test </a:t>
            </a:r>
            <a:r>
              <a:rPr lang="en-US" dirty="0">
                <a:effectLst/>
              </a:rPr>
              <a:t>then applies separately to each individual rental real estate activity. </a:t>
            </a:r>
            <a:r>
              <a:rPr lang="en-US" dirty="0" smtClean="0">
                <a:effectLst/>
              </a:rPr>
              <a:t> If </a:t>
            </a:r>
            <a:r>
              <a:rPr lang="en-US" dirty="0">
                <a:effectLst/>
              </a:rPr>
              <a:t>the taxpayer materially participates in an activity, net income or loss from that activity is non-passive. If the taxpayer does not materially participate, despite being a real estate professional, the rental is passive and losses (or income) go on Form 8582. </a:t>
            </a:r>
          </a:p>
          <a:p>
            <a:pPr algn="l"/>
            <a:endParaRPr lang="en-US" dirty="0"/>
          </a:p>
        </p:txBody>
      </p:sp>
    </p:spTree>
    <p:extLst>
      <p:ext uri="{BB962C8B-B14F-4D97-AF65-F5344CB8AC3E}">
        <p14:creationId xmlns:p14="http://schemas.microsoft.com/office/powerpoint/2010/main" val="322687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432447"/>
            <a:ext cx="7580376" cy="1682496"/>
          </a:xfrm>
        </p:spPr>
        <p:txBody>
          <a:bodyPr/>
          <a:lstStyle/>
          <a:p>
            <a:r>
              <a:rPr lang="en-US" dirty="0" smtClean="0"/>
              <a:t>How Do I Qualify as a Real Estate Professional?</a:t>
            </a:r>
            <a:endParaRPr lang="en-US" dirty="0"/>
          </a:p>
        </p:txBody>
      </p:sp>
      <p:sp>
        <p:nvSpPr>
          <p:cNvPr id="3" name="Text Placeholder 2"/>
          <p:cNvSpPr>
            <a:spLocks noGrp="1"/>
          </p:cNvSpPr>
          <p:nvPr>
            <p:ph type="body" idx="1"/>
          </p:nvPr>
        </p:nvSpPr>
        <p:spPr>
          <a:xfrm>
            <a:off x="731190" y="2265189"/>
            <a:ext cx="7580376" cy="4225922"/>
          </a:xfrm>
        </p:spPr>
        <p:txBody>
          <a:bodyPr>
            <a:normAutofit/>
          </a:bodyPr>
          <a:lstStyle/>
          <a:p>
            <a:pPr algn="l"/>
            <a:r>
              <a:rPr lang="en-US" dirty="0">
                <a:effectLst/>
              </a:rPr>
              <a:t>A taxpayer, who does most of the work in a rental, meets Test 2 for material participation in Reg. § 1.469-5T(a)(2). However, if there is on-site management, it may be difficult for the taxpayer to materially participate because: </a:t>
            </a:r>
          </a:p>
          <a:p>
            <a:pPr lvl="1"/>
            <a:r>
              <a:rPr lang="en-US" dirty="0" smtClean="0">
                <a:solidFill>
                  <a:schemeClr val="bg1"/>
                </a:solidFill>
                <a:effectLst/>
              </a:rPr>
              <a:t>Rental activities, by nature, normally do not require significant day</a:t>
            </a:r>
            <a:r>
              <a:rPr lang="en-US" dirty="0">
                <a:solidFill>
                  <a:schemeClr val="bg1"/>
                </a:solidFill>
                <a:effectLst/>
              </a:rPr>
              <a:t>-to-day involvement, i.e. they are not time intensive. </a:t>
            </a:r>
          </a:p>
          <a:p>
            <a:pPr lvl="1"/>
            <a:r>
              <a:rPr lang="en-US" dirty="0" smtClean="0">
                <a:solidFill>
                  <a:schemeClr val="bg1"/>
                </a:solidFill>
                <a:effectLst/>
              </a:rPr>
              <a:t>For many taxpayers using any kind of outside management, the only </a:t>
            </a:r>
            <a:r>
              <a:rPr lang="en-US" dirty="0">
                <a:solidFill>
                  <a:schemeClr val="bg1"/>
                </a:solidFill>
                <a:effectLst/>
              </a:rPr>
              <a:t>material participation test available is the 500 hour test. In many situations, the other tests will not apply. </a:t>
            </a:r>
          </a:p>
          <a:p>
            <a:pPr lvl="1"/>
            <a:r>
              <a:rPr lang="en-US" dirty="0" smtClean="0">
                <a:solidFill>
                  <a:schemeClr val="bg1"/>
                </a:solidFill>
                <a:effectLst/>
              </a:rPr>
              <a:t>In many circumstances, an individual rental activity will not require 500 </a:t>
            </a:r>
            <a:r>
              <a:rPr lang="en-US" dirty="0">
                <a:solidFill>
                  <a:schemeClr val="bg1"/>
                </a:solidFill>
                <a:effectLst/>
              </a:rPr>
              <a:t>hours of participation, nor will the taxpayer have sufficient time available to spend 500 hours on each individual rental real estate activity. </a:t>
            </a:r>
          </a:p>
          <a:p>
            <a:pPr algn="l"/>
            <a:endParaRPr lang="en-US" dirty="0"/>
          </a:p>
        </p:txBody>
      </p:sp>
    </p:spTree>
    <p:extLst>
      <p:ext uri="{BB962C8B-B14F-4D97-AF65-F5344CB8AC3E}">
        <p14:creationId xmlns:p14="http://schemas.microsoft.com/office/powerpoint/2010/main" val="368142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783" y="131410"/>
            <a:ext cx="7580376" cy="1682496"/>
          </a:xfrm>
        </p:spPr>
        <p:txBody>
          <a:bodyPr/>
          <a:lstStyle/>
          <a:p>
            <a:r>
              <a:rPr lang="en-US" dirty="0" smtClean="0"/>
              <a:t>How Do I Become A Real Estate Professional?</a:t>
            </a:r>
            <a:endParaRPr lang="en-US" dirty="0"/>
          </a:p>
        </p:txBody>
      </p:sp>
      <p:sp>
        <p:nvSpPr>
          <p:cNvPr id="3" name="Text Placeholder 2"/>
          <p:cNvSpPr>
            <a:spLocks noGrp="1"/>
          </p:cNvSpPr>
          <p:nvPr>
            <p:ph type="body" idx="1"/>
          </p:nvPr>
        </p:nvSpPr>
        <p:spPr>
          <a:xfrm>
            <a:off x="721783" y="1973560"/>
            <a:ext cx="7580376" cy="4376440"/>
          </a:xfrm>
        </p:spPr>
        <p:txBody>
          <a:bodyPr/>
          <a:lstStyle/>
          <a:p>
            <a:pPr algn="l"/>
            <a:r>
              <a:rPr lang="en-US" dirty="0">
                <a:effectLst/>
              </a:rPr>
              <a:t>Election to Group Rental Real Estate </a:t>
            </a:r>
            <a:endParaRPr lang="en-US" dirty="0"/>
          </a:p>
          <a:p>
            <a:pPr algn="l"/>
            <a:r>
              <a:rPr lang="en-US" dirty="0">
                <a:effectLst/>
              </a:rPr>
              <a:t>A real estate professional may make an election to group all rental real estate </a:t>
            </a:r>
            <a:r>
              <a:rPr lang="en-US" dirty="0" smtClean="0">
                <a:effectLst/>
              </a:rPr>
              <a:t>activities as one single activity</a:t>
            </a:r>
            <a:r>
              <a:rPr lang="en-US" dirty="0">
                <a:effectLst/>
              </a:rPr>
              <a:t>. </a:t>
            </a:r>
            <a:r>
              <a:rPr lang="en-US" dirty="0" smtClean="0">
                <a:effectLst/>
              </a:rPr>
              <a:t>In order to make a valid election, Treasury </a:t>
            </a:r>
            <a:r>
              <a:rPr lang="en-US" dirty="0">
                <a:effectLst/>
              </a:rPr>
              <a:t>Regulation § 1.469-9(g) requires a taxpayer to file a written statement and attach it to an original return. </a:t>
            </a:r>
            <a:r>
              <a:rPr lang="en-US" b="1" dirty="0">
                <a:effectLst/>
              </a:rPr>
              <a:t>This election cannot be made on an amended return or during an audit! </a:t>
            </a:r>
            <a:endParaRPr lang="en-US" b="1" dirty="0"/>
          </a:p>
          <a:p>
            <a:pPr algn="l"/>
            <a:endParaRPr lang="en-US" dirty="0"/>
          </a:p>
        </p:txBody>
      </p:sp>
    </p:spTree>
    <p:extLst>
      <p:ext uri="{BB962C8B-B14F-4D97-AF65-F5344CB8AC3E}">
        <p14:creationId xmlns:p14="http://schemas.microsoft.com/office/powerpoint/2010/main" val="2819627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31410"/>
            <a:ext cx="7580376" cy="1682496"/>
          </a:xfrm>
        </p:spPr>
        <p:txBody>
          <a:bodyPr/>
          <a:lstStyle/>
          <a:p>
            <a:r>
              <a:rPr lang="en-US" dirty="0" smtClean="0"/>
              <a:t>IRS AUDIT TECHNIQUES</a:t>
            </a:r>
            <a:endParaRPr lang="en-US" dirty="0"/>
          </a:p>
        </p:txBody>
      </p:sp>
      <p:sp>
        <p:nvSpPr>
          <p:cNvPr id="3" name="Text Placeholder 2"/>
          <p:cNvSpPr>
            <a:spLocks noGrp="1"/>
          </p:cNvSpPr>
          <p:nvPr>
            <p:ph type="body" idx="1"/>
          </p:nvPr>
        </p:nvSpPr>
        <p:spPr>
          <a:xfrm>
            <a:off x="806450" y="1945337"/>
            <a:ext cx="7580376" cy="4141256"/>
          </a:xfrm>
        </p:spPr>
        <p:txBody>
          <a:bodyPr/>
          <a:lstStyle/>
          <a:p>
            <a:pPr algn="l"/>
            <a:r>
              <a:rPr lang="en-US" dirty="0" smtClean="0">
                <a:effectLst/>
              </a:rPr>
              <a:t>Issue </a:t>
            </a:r>
            <a:r>
              <a:rPr lang="en-US" dirty="0">
                <a:effectLst/>
              </a:rPr>
              <a:t>Identification </a:t>
            </a:r>
            <a:endParaRPr lang="en-US" dirty="0"/>
          </a:p>
          <a:p>
            <a:pPr algn="l"/>
            <a:r>
              <a:rPr lang="en-US" dirty="0">
                <a:effectLst/>
              </a:rPr>
              <a:t>Check to see if all Schedule E rental real estate losses have been deducted as non-passive, possibly not considering the fact that the taxpayer must materially participate in each rental activity. </a:t>
            </a:r>
          </a:p>
          <a:p>
            <a:pPr algn="l"/>
            <a:r>
              <a:rPr lang="en-US" dirty="0">
                <a:effectLst/>
              </a:rPr>
              <a:t>Look at the taxpayer’s occupation next to the signature block and Schedule E line 43. To be a real estate professional, the taxpayer must spend the majority of </a:t>
            </a:r>
            <a:r>
              <a:rPr lang="en-US" dirty="0" smtClean="0">
                <a:effectLst/>
              </a:rPr>
              <a:t>time </a:t>
            </a:r>
            <a:r>
              <a:rPr lang="en-US" dirty="0">
                <a:effectLst/>
              </a:rPr>
              <a:t>in real property businesses and/or rental real estate. </a:t>
            </a:r>
          </a:p>
          <a:p>
            <a:pPr algn="l"/>
            <a:r>
              <a:rPr lang="en-US" dirty="0">
                <a:effectLst/>
              </a:rPr>
              <a:t>Review the Schedule E activities, Schedule K-1s for Form 1065 and Form 1120S returns, and W-2s for other indications regarding the nature of the taxpayer’s activities. </a:t>
            </a:r>
          </a:p>
          <a:p>
            <a:pPr algn="l"/>
            <a:endParaRPr lang="en-US" dirty="0"/>
          </a:p>
        </p:txBody>
      </p:sp>
    </p:spTree>
    <p:extLst>
      <p:ext uri="{BB962C8B-B14F-4D97-AF65-F5344CB8AC3E}">
        <p14:creationId xmlns:p14="http://schemas.microsoft.com/office/powerpoint/2010/main" val="2883643742"/>
      </p:ext>
    </p:extLst>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Summer.thmx</Template>
  <TotalTime>388</TotalTime>
  <Words>4805</Words>
  <Application>Microsoft Macintosh PowerPoint</Application>
  <PresentationFormat>On-screen Show (4:3)</PresentationFormat>
  <Paragraphs>260</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Summer</vt:lpstr>
      <vt:lpstr>AUGUST 7, 2014 South Bay Association of Realtors  </vt:lpstr>
      <vt:lpstr>1.  Under IRC §469, real estate rental income is per se passive except for Real Estate Professionals materially participating in the rental activity. 2.  There is an exception for up to a $25,000 loss if the taxpayer is actively involved. 3.  Generally you can only group rental activities with a trade or business providing that the activity of one is insubstantial in relationship to the other.      A.   Attorney D is a sole practitioner in Torrance and also owns real estate in Torrance that he rents out to third parties.  Given the facts and circumstances, the law practice and the residential real estate and the residential real estate do not constitute an appropriate economic unit unit.  Therefore D may not  treat the law practice and the residential real estate as a single activity.      B.  Suppose the attorney had an office building and rented out an office.  Could he group the activities?  If the rental activity income is insubstantial in relationship to the law firms fees, then it could be grouped. </vt:lpstr>
      <vt:lpstr>How Do I Become a Real Estate Professional?</vt:lpstr>
      <vt:lpstr>How Do I Become A Real Estate Professional?</vt:lpstr>
      <vt:lpstr>How Do I become a Real Estate Professional?</vt:lpstr>
      <vt:lpstr>How Do I Become a Real Estate Professional?</vt:lpstr>
      <vt:lpstr>How Do I Qualify as a Real Estate Professional?</vt:lpstr>
      <vt:lpstr>How Do I Become A Real Estate Professional?</vt:lpstr>
      <vt:lpstr>IRS AUDIT TECHNIQUES</vt:lpstr>
      <vt:lpstr>IRS AUDIT TECHNIQUES</vt:lpstr>
      <vt:lpstr>IRS AUDIT TECHNIQUES</vt:lpstr>
      <vt:lpstr>ACTIVITY LOG</vt:lpstr>
      <vt:lpstr>IRS EXAMINTATION TECHNIQUES</vt:lpstr>
      <vt:lpstr>IRS AUDIT TECHNIQUES</vt:lpstr>
      <vt:lpstr>IRS AUDIT TECHNIQUES</vt:lpstr>
      <vt:lpstr>IRS AUDIT TECHNIQUES</vt:lpstr>
      <vt:lpstr>IRS AUDIT TECHNIQUESS</vt:lpstr>
      <vt:lpstr>IRS AUDIT TECHNIQUES</vt:lpstr>
      <vt:lpstr>IRS AUDIT TEHCNIQUES</vt:lpstr>
      <vt:lpstr>IRS AUDIT TECHNIQUES</vt:lpstr>
      <vt:lpstr>2010 Health Care Act H.R. 4872 P.L. 111-152</vt:lpstr>
      <vt:lpstr>Definition of Net Investment Income</vt:lpstr>
      <vt:lpstr>Trade or Business  Non-Passive vs. Passive</vt:lpstr>
      <vt:lpstr>Trade or Business</vt:lpstr>
      <vt:lpstr>Material Participation by a Partner or S Corporation Shareholder</vt:lpstr>
      <vt:lpstr>Material Participation by Limited Partner</vt:lpstr>
      <vt:lpstr>Fresh Start Election to Redetermine Passive Activity Groupings</vt:lpstr>
      <vt:lpstr>Grouping of Rental and Trade or Business Activities</vt:lpstr>
      <vt:lpstr>NII and Rental Real Estate Activities</vt:lpstr>
      <vt:lpstr>Non-Passive Rental Income – The Real Estate Professional</vt:lpstr>
      <vt:lpstr>Non-Passive Rental Income – The Real Estate Professional</vt:lpstr>
      <vt:lpstr>Non-Passive Rental Income – The Real Estate Professional</vt:lpstr>
      <vt:lpstr>Rental Real Estate Activities and the Conduct of a Trade or Business</vt:lpstr>
      <vt:lpstr>NII and Rental Real Estate Activities</vt:lpstr>
      <vt:lpstr>Recharacterization of Passive Net Income</vt:lpstr>
      <vt:lpstr>Self-Charged Interest</vt:lpstr>
      <vt:lpstr>Self Charged Rentals</vt:lpstr>
      <vt:lpstr>NII Tax on Estates and Trusts</vt:lpstr>
      <vt:lpstr>Material Participation by an Estate or Trust</vt:lpstr>
      <vt:lpstr>NII Tax on the Net Gain from Dispositions of Property or Interests in Partnerships and LLCs.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7, 2014 South Bay Association of Realtors  </dc:title>
  <dc:creator>David Rice</dc:creator>
  <cp:lastModifiedBy>David Rice</cp:lastModifiedBy>
  <cp:revision>22</cp:revision>
  <cp:lastPrinted>2014-08-07T06:27:16Z</cp:lastPrinted>
  <dcterms:created xsi:type="dcterms:W3CDTF">2014-08-06T23:23:36Z</dcterms:created>
  <dcterms:modified xsi:type="dcterms:W3CDTF">2014-08-07T06:29:43Z</dcterms:modified>
</cp:coreProperties>
</file>