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5"/>
  </p:notesMasterIdLst>
  <p:sldIdLst>
    <p:sldId id="256" r:id="rId2"/>
    <p:sldId id="258" r:id="rId3"/>
    <p:sldId id="292" r:id="rId4"/>
    <p:sldId id="293" r:id="rId5"/>
    <p:sldId id="257" r:id="rId6"/>
    <p:sldId id="294" r:id="rId7"/>
    <p:sldId id="295" r:id="rId8"/>
    <p:sldId id="259" r:id="rId9"/>
    <p:sldId id="260" r:id="rId10"/>
    <p:sldId id="261" r:id="rId11"/>
    <p:sldId id="262" r:id="rId12"/>
    <p:sldId id="263" r:id="rId13"/>
    <p:sldId id="264" r:id="rId14"/>
    <p:sldId id="265" r:id="rId15"/>
    <p:sldId id="266" r:id="rId16"/>
    <p:sldId id="268" r:id="rId17"/>
    <p:sldId id="267"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4" r:id="rId33"/>
    <p:sldId id="285" r:id="rId34"/>
    <p:sldId id="286" r:id="rId35"/>
    <p:sldId id="287" r:id="rId36"/>
    <p:sldId id="283" r:id="rId37"/>
    <p:sldId id="288" r:id="rId38"/>
    <p:sldId id="289" r:id="rId39"/>
    <p:sldId id="290" r:id="rId40"/>
    <p:sldId id="291" r:id="rId41"/>
    <p:sldId id="296" r:id="rId42"/>
    <p:sldId id="297" r:id="rId43"/>
    <p:sldId id="298" r:id="rId4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35" autoAdjust="0"/>
    <p:restoredTop sz="94660"/>
  </p:normalViewPr>
  <p:slideViewPr>
    <p:cSldViewPr snapToGrid="0">
      <p:cViewPr varScale="1">
        <p:scale>
          <a:sx n="60" d="100"/>
          <a:sy n="60" d="100"/>
        </p:scale>
        <p:origin x="408" y="53"/>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9177965-33B5-4DD6-BA03-D0FEBC3CC76F}" type="datetimeFigureOut">
              <a:rPr lang="en-US" smtClean="0"/>
              <a:t>10/13/2014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E9205DD-4FC5-4171-B279-FA9FDB70024F}" type="slidenum">
              <a:rPr lang="en-US" smtClean="0"/>
              <a:t>‹#›</a:t>
            </a:fld>
            <a:endParaRPr lang="en-US"/>
          </a:p>
        </p:txBody>
      </p:sp>
    </p:spTree>
    <p:extLst>
      <p:ext uri="{BB962C8B-B14F-4D97-AF65-F5344CB8AC3E}">
        <p14:creationId xmlns:p14="http://schemas.microsoft.com/office/powerpoint/2010/main" val="23053151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E9205DD-4FC5-4171-B279-FA9FDB70024F}" type="slidenum">
              <a:rPr lang="en-US" smtClean="0"/>
              <a:t>1</a:t>
            </a:fld>
            <a:endParaRPr lang="en-US"/>
          </a:p>
        </p:txBody>
      </p:sp>
    </p:spTree>
    <p:extLst>
      <p:ext uri="{BB962C8B-B14F-4D97-AF65-F5344CB8AC3E}">
        <p14:creationId xmlns:p14="http://schemas.microsoft.com/office/powerpoint/2010/main" val="277803589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E9205DD-4FC5-4171-B279-FA9FDB70024F}" type="slidenum">
              <a:rPr lang="en-US" smtClean="0"/>
              <a:t>10</a:t>
            </a:fld>
            <a:endParaRPr lang="en-US"/>
          </a:p>
        </p:txBody>
      </p:sp>
    </p:spTree>
    <p:extLst>
      <p:ext uri="{BB962C8B-B14F-4D97-AF65-F5344CB8AC3E}">
        <p14:creationId xmlns:p14="http://schemas.microsoft.com/office/powerpoint/2010/main" val="394954619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E9205DD-4FC5-4171-B279-FA9FDB70024F}" type="slidenum">
              <a:rPr lang="en-US" smtClean="0"/>
              <a:t>11</a:t>
            </a:fld>
            <a:endParaRPr lang="en-US"/>
          </a:p>
        </p:txBody>
      </p:sp>
    </p:spTree>
    <p:extLst>
      <p:ext uri="{BB962C8B-B14F-4D97-AF65-F5344CB8AC3E}">
        <p14:creationId xmlns:p14="http://schemas.microsoft.com/office/powerpoint/2010/main" val="139345770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E9205DD-4FC5-4171-B279-FA9FDB70024F}" type="slidenum">
              <a:rPr lang="en-US" smtClean="0"/>
              <a:t>12</a:t>
            </a:fld>
            <a:endParaRPr lang="en-US"/>
          </a:p>
        </p:txBody>
      </p:sp>
    </p:spTree>
    <p:extLst>
      <p:ext uri="{BB962C8B-B14F-4D97-AF65-F5344CB8AC3E}">
        <p14:creationId xmlns:p14="http://schemas.microsoft.com/office/powerpoint/2010/main" val="60343507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E9205DD-4FC5-4171-B279-FA9FDB70024F}" type="slidenum">
              <a:rPr lang="en-US" smtClean="0"/>
              <a:t>13</a:t>
            </a:fld>
            <a:endParaRPr lang="en-US"/>
          </a:p>
        </p:txBody>
      </p:sp>
    </p:spTree>
    <p:extLst>
      <p:ext uri="{BB962C8B-B14F-4D97-AF65-F5344CB8AC3E}">
        <p14:creationId xmlns:p14="http://schemas.microsoft.com/office/powerpoint/2010/main" val="164948450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E9205DD-4FC5-4171-B279-FA9FDB70024F}" type="slidenum">
              <a:rPr lang="en-US" smtClean="0"/>
              <a:t>14</a:t>
            </a:fld>
            <a:endParaRPr lang="en-US"/>
          </a:p>
        </p:txBody>
      </p:sp>
    </p:spTree>
    <p:extLst>
      <p:ext uri="{BB962C8B-B14F-4D97-AF65-F5344CB8AC3E}">
        <p14:creationId xmlns:p14="http://schemas.microsoft.com/office/powerpoint/2010/main" val="34049232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E9205DD-4FC5-4171-B279-FA9FDB70024F}" type="slidenum">
              <a:rPr lang="en-US" smtClean="0"/>
              <a:t>15</a:t>
            </a:fld>
            <a:endParaRPr lang="en-US"/>
          </a:p>
        </p:txBody>
      </p:sp>
    </p:spTree>
    <p:extLst>
      <p:ext uri="{BB962C8B-B14F-4D97-AF65-F5344CB8AC3E}">
        <p14:creationId xmlns:p14="http://schemas.microsoft.com/office/powerpoint/2010/main" val="43558373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E9205DD-4FC5-4171-B279-FA9FDB70024F}" type="slidenum">
              <a:rPr lang="en-US" smtClean="0"/>
              <a:t>16</a:t>
            </a:fld>
            <a:endParaRPr lang="en-US"/>
          </a:p>
        </p:txBody>
      </p:sp>
    </p:spTree>
    <p:extLst>
      <p:ext uri="{BB962C8B-B14F-4D97-AF65-F5344CB8AC3E}">
        <p14:creationId xmlns:p14="http://schemas.microsoft.com/office/powerpoint/2010/main" val="399293788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E9205DD-4FC5-4171-B279-FA9FDB70024F}" type="slidenum">
              <a:rPr lang="en-US" smtClean="0"/>
              <a:t>17</a:t>
            </a:fld>
            <a:endParaRPr lang="en-US"/>
          </a:p>
        </p:txBody>
      </p:sp>
    </p:spTree>
    <p:extLst>
      <p:ext uri="{BB962C8B-B14F-4D97-AF65-F5344CB8AC3E}">
        <p14:creationId xmlns:p14="http://schemas.microsoft.com/office/powerpoint/2010/main" val="197337694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E9205DD-4FC5-4171-B279-FA9FDB70024F}" type="slidenum">
              <a:rPr lang="en-US" smtClean="0"/>
              <a:t>18</a:t>
            </a:fld>
            <a:endParaRPr lang="en-US"/>
          </a:p>
        </p:txBody>
      </p:sp>
    </p:spTree>
    <p:extLst>
      <p:ext uri="{BB962C8B-B14F-4D97-AF65-F5344CB8AC3E}">
        <p14:creationId xmlns:p14="http://schemas.microsoft.com/office/powerpoint/2010/main" val="164568275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E9205DD-4FC5-4171-B279-FA9FDB70024F}" type="slidenum">
              <a:rPr lang="en-US" smtClean="0"/>
              <a:t>19</a:t>
            </a:fld>
            <a:endParaRPr lang="en-US"/>
          </a:p>
        </p:txBody>
      </p:sp>
    </p:spTree>
    <p:extLst>
      <p:ext uri="{BB962C8B-B14F-4D97-AF65-F5344CB8AC3E}">
        <p14:creationId xmlns:p14="http://schemas.microsoft.com/office/powerpoint/2010/main" val="42100029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E9205DD-4FC5-4171-B279-FA9FDB70024F}" type="slidenum">
              <a:rPr lang="en-US" smtClean="0"/>
              <a:t>2</a:t>
            </a:fld>
            <a:endParaRPr lang="en-US"/>
          </a:p>
        </p:txBody>
      </p:sp>
    </p:spTree>
    <p:extLst>
      <p:ext uri="{BB962C8B-B14F-4D97-AF65-F5344CB8AC3E}">
        <p14:creationId xmlns:p14="http://schemas.microsoft.com/office/powerpoint/2010/main" val="96688021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E9205DD-4FC5-4171-B279-FA9FDB70024F}" type="slidenum">
              <a:rPr lang="en-US" smtClean="0"/>
              <a:t>20</a:t>
            </a:fld>
            <a:endParaRPr lang="en-US"/>
          </a:p>
        </p:txBody>
      </p:sp>
    </p:spTree>
    <p:extLst>
      <p:ext uri="{BB962C8B-B14F-4D97-AF65-F5344CB8AC3E}">
        <p14:creationId xmlns:p14="http://schemas.microsoft.com/office/powerpoint/2010/main" val="415931708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E9205DD-4FC5-4171-B279-FA9FDB70024F}" type="slidenum">
              <a:rPr lang="en-US" smtClean="0"/>
              <a:t>21</a:t>
            </a:fld>
            <a:endParaRPr lang="en-US"/>
          </a:p>
        </p:txBody>
      </p:sp>
    </p:spTree>
    <p:extLst>
      <p:ext uri="{BB962C8B-B14F-4D97-AF65-F5344CB8AC3E}">
        <p14:creationId xmlns:p14="http://schemas.microsoft.com/office/powerpoint/2010/main" val="348600096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E9205DD-4FC5-4171-B279-FA9FDB70024F}" type="slidenum">
              <a:rPr lang="en-US" smtClean="0"/>
              <a:t>22</a:t>
            </a:fld>
            <a:endParaRPr lang="en-US"/>
          </a:p>
        </p:txBody>
      </p:sp>
    </p:spTree>
    <p:extLst>
      <p:ext uri="{BB962C8B-B14F-4D97-AF65-F5344CB8AC3E}">
        <p14:creationId xmlns:p14="http://schemas.microsoft.com/office/powerpoint/2010/main" val="301999761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E9205DD-4FC5-4171-B279-FA9FDB70024F}" type="slidenum">
              <a:rPr lang="en-US" smtClean="0"/>
              <a:t>23</a:t>
            </a:fld>
            <a:endParaRPr lang="en-US"/>
          </a:p>
        </p:txBody>
      </p:sp>
    </p:spTree>
    <p:extLst>
      <p:ext uri="{BB962C8B-B14F-4D97-AF65-F5344CB8AC3E}">
        <p14:creationId xmlns:p14="http://schemas.microsoft.com/office/powerpoint/2010/main" val="6952627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E9205DD-4FC5-4171-B279-FA9FDB70024F}" type="slidenum">
              <a:rPr lang="en-US" smtClean="0"/>
              <a:t>24</a:t>
            </a:fld>
            <a:endParaRPr lang="en-US"/>
          </a:p>
        </p:txBody>
      </p:sp>
    </p:spTree>
    <p:extLst>
      <p:ext uri="{BB962C8B-B14F-4D97-AF65-F5344CB8AC3E}">
        <p14:creationId xmlns:p14="http://schemas.microsoft.com/office/powerpoint/2010/main" val="10696050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E9205DD-4FC5-4171-B279-FA9FDB70024F}" type="slidenum">
              <a:rPr lang="en-US" smtClean="0"/>
              <a:t>25</a:t>
            </a:fld>
            <a:endParaRPr lang="en-US"/>
          </a:p>
        </p:txBody>
      </p:sp>
    </p:spTree>
    <p:extLst>
      <p:ext uri="{BB962C8B-B14F-4D97-AF65-F5344CB8AC3E}">
        <p14:creationId xmlns:p14="http://schemas.microsoft.com/office/powerpoint/2010/main" val="292817707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E9205DD-4FC5-4171-B279-FA9FDB70024F}" type="slidenum">
              <a:rPr lang="en-US" smtClean="0"/>
              <a:t>26</a:t>
            </a:fld>
            <a:endParaRPr lang="en-US"/>
          </a:p>
        </p:txBody>
      </p:sp>
    </p:spTree>
    <p:extLst>
      <p:ext uri="{BB962C8B-B14F-4D97-AF65-F5344CB8AC3E}">
        <p14:creationId xmlns:p14="http://schemas.microsoft.com/office/powerpoint/2010/main" val="165907967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E9205DD-4FC5-4171-B279-FA9FDB70024F}" type="slidenum">
              <a:rPr lang="en-US" smtClean="0"/>
              <a:t>27</a:t>
            </a:fld>
            <a:endParaRPr lang="en-US"/>
          </a:p>
        </p:txBody>
      </p:sp>
    </p:spTree>
    <p:extLst>
      <p:ext uri="{BB962C8B-B14F-4D97-AF65-F5344CB8AC3E}">
        <p14:creationId xmlns:p14="http://schemas.microsoft.com/office/powerpoint/2010/main" val="234462588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E9205DD-4FC5-4171-B279-FA9FDB70024F}" type="slidenum">
              <a:rPr lang="en-US" smtClean="0"/>
              <a:t>28</a:t>
            </a:fld>
            <a:endParaRPr lang="en-US"/>
          </a:p>
        </p:txBody>
      </p:sp>
    </p:spTree>
    <p:extLst>
      <p:ext uri="{BB962C8B-B14F-4D97-AF65-F5344CB8AC3E}">
        <p14:creationId xmlns:p14="http://schemas.microsoft.com/office/powerpoint/2010/main" val="420878867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E9205DD-4FC5-4171-B279-FA9FDB70024F}" type="slidenum">
              <a:rPr lang="en-US" smtClean="0"/>
              <a:t>29</a:t>
            </a:fld>
            <a:endParaRPr lang="en-US"/>
          </a:p>
        </p:txBody>
      </p:sp>
    </p:spTree>
    <p:extLst>
      <p:ext uri="{BB962C8B-B14F-4D97-AF65-F5344CB8AC3E}">
        <p14:creationId xmlns:p14="http://schemas.microsoft.com/office/powerpoint/2010/main" val="18819973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E9205DD-4FC5-4171-B279-FA9FDB70024F}" type="slidenum">
              <a:rPr lang="en-US" smtClean="0"/>
              <a:t>3</a:t>
            </a:fld>
            <a:endParaRPr lang="en-US"/>
          </a:p>
        </p:txBody>
      </p:sp>
    </p:spTree>
    <p:extLst>
      <p:ext uri="{BB962C8B-B14F-4D97-AF65-F5344CB8AC3E}">
        <p14:creationId xmlns:p14="http://schemas.microsoft.com/office/powerpoint/2010/main" val="332223541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E9205DD-4FC5-4171-B279-FA9FDB70024F}" type="slidenum">
              <a:rPr lang="en-US" smtClean="0"/>
              <a:t>30</a:t>
            </a:fld>
            <a:endParaRPr lang="en-US"/>
          </a:p>
        </p:txBody>
      </p:sp>
    </p:spTree>
    <p:extLst>
      <p:ext uri="{BB962C8B-B14F-4D97-AF65-F5344CB8AC3E}">
        <p14:creationId xmlns:p14="http://schemas.microsoft.com/office/powerpoint/2010/main" val="292373683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E9205DD-4FC5-4171-B279-FA9FDB70024F}" type="slidenum">
              <a:rPr lang="en-US" smtClean="0"/>
              <a:t>31</a:t>
            </a:fld>
            <a:endParaRPr lang="en-US"/>
          </a:p>
        </p:txBody>
      </p:sp>
    </p:spTree>
    <p:extLst>
      <p:ext uri="{BB962C8B-B14F-4D97-AF65-F5344CB8AC3E}">
        <p14:creationId xmlns:p14="http://schemas.microsoft.com/office/powerpoint/2010/main" val="46825979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E9205DD-4FC5-4171-B279-FA9FDB70024F}" type="slidenum">
              <a:rPr lang="en-US" smtClean="0"/>
              <a:t>32</a:t>
            </a:fld>
            <a:endParaRPr lang="en-US"/>
          </a:p>
        </p:txBody>
      </p:sp>
    </p:spTree>
    <p:extLst>
      <p:ext uri="{BB962C8B-B14F-4D97-AF65-F5344CB8AC3E}">
        <p14:creationId xmlns:p14="http://schemas.microsoft.com/office/powerpoint/2010/main" val="306144954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E9205DD-4FC5-4171-B279-FA9FDB70024F}" type="slidenum">
              <a:rPr lang="en-US" smtClean="0"/>
              <a:t>33</a:t>
            </a:fld>
            <a:endParaRPr lang="en-US"/>
          </a:p>
        </p:txBody>
      </p:sp>
    </p:spTree>
    <p:extLst>
      <p:ext uri="{BB962C8B-B14F-4D97-AF65-F5344CB8AC3E}">
        <p14:creationId xmlns:p14="http://schemas.microsoft.com/office/powerpoint/2010/main" val="162300794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E9205DD-4FC5-4171-B279-FA9FDB70024F}" type="slidenum">
              <a:rPr lang="en-US" smtClean="0"/>
              <a:t>34</a:t>
            </a:fld>
            <a:endParaRPr lang="en-US"/>
          </a:p>
        </p:txBody>
      </p:sp>
    </p:spTree>
    <p:extLst>
      <p:ext uri="{BB962C8B-B14F-4D97-AF65-F5344CB8AC3E}">
        <p14:creationId xmlns:p14="http://schemas.microsoft.com/office/powerpoint/2010/main" val="3619043963"/>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E9205DD-4FC5-4171-B279-FA9FDB70024F}" type="slidenum">
              <a:rPr lang="en-US" smtClean="0"/>
              <a:t>35</a:t>
            </a:fld>
            <a:endParaRPr lang="en-US"/>
          </a:p>
        </p:txBody>
      </p:sp>
    </p:spTree>
    <p:extLst>
      <p:ext uri="{BB962C8B-B14F-4D97-AF65-F5344CB8AC3E}">
        <p14:creationId xmlns:p14="http://schemas.microsoft.com/office/powerpoint/2010/main" val="3700339886"/>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E9205DD-4FC5-4171-B279-FA9FDB70024F}" type="slidenum">
              <a:rPr lang="en-US" smtClean="0"/>
              <a:t>36</a:t>
            </a:fld>
            <a:endParaRPr lang="en-US"/>
          </a:p>
        </p:txBody>
      </p:sp>
    </p:spTree>
    <p:extLst>
      <p:ext uri="{BB962C8B-B14F-4D97-AF65-F5344CB8AC3E}">
        <p14:creationId xmlns:p14="http://schemas.microsoft.com/office/powerpoint/2010/main" val="1801270904"/>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E9205DD-4FC5-4171-B279-FA9FDB70024F}" type="slidenum">
              <a:rPr lang="en-US" smtClean="0"/>
              <a:t>37</a:t>
            </a:fld>
            <a:endParaRPr lang="en-US"/>
          </a:p>
        </p:txBody>
      </p:sp>
    </p:spTree>
    <p:extLst>
      <p:ext uri="{BB962C8B-B14F-4D97-AF65-F5344CB8AC3E}">
        <p14:creationId xmlns:p14="http://schemas.microsoft.com/office/powerpoint/2010/main" val="289720624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E9205DD-4FC5-4171-B279-FA9FDB70024F}" type="slidenum">
              <a:rPr lang="en-US" smtClean="0"/>
              <a:t>38</a:t>
            </a:fld>
            <a:endParaRPr lang="en-US"/>
          </a:p>
        </p:txBody>
      </p:sp>
    </p:spTree>
    <p:extLst>
      <p:ext uri="{BB962C8B-B14F-4D97-AF65-F5344CB8AC3E}">
        <p14:creationId xmlns:p14="http://schemas.microsoft.com/office/powerpoint/2010/main" val="4165613166"/>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E9205DD-4FC5-4171-B279-FA9FDB70024F}" type="slidenum">
              <a:rPr lang="en-US" smtClean="0"/>
              <a:t>39</a:t>
            </a:fld>
            <a:endParaRPr lang="en-US"/>
          </a:p>
        </p:txBody>
      </p:sp>
    </p:spTree>
    <p:extLst>
      <p:ext uri="{BB962C8B-B14F-4D97-AF65-F5344CB8AC3E}">
        <p14:creationId xmlns:p14="http://schemas.microsoft.com/office/powerpoint/2010/main" val="23560762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E9205DD-4FC5-4171-B279-FA9FDB70024F}" type="slidenum">
              <a:rPr lang="en-US" smtClean="0"/>
              <a:t>4</a:t>
            </a:fld>
            <a:endParaRPr lang="en-US"/>
          </a:p>
        </p:txBody>
      </p:sp>
    </p:spTree>
    <p:extLst>
      <p:ext uri="{BB962C8B-B14F-4D97-AF65-F5344CB8AC3E}">
        <p14:creationId xmlns:p14="http://schemas.microsoft.com/office/powerpoint/2010/main" val="3943650632"/>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E9205DD-4FC5-4171-B279-FA9FDB70024F}" type="slidenum">
              <a:rPr lang="en-US" smtClean="0"/>
              <a:t>40</a:t>
            </a:fld>
            <a:endParaRPr lang="en-US"/>
          </a:p>
        </p:txBody>
      </p:sp>
    </p:spTree>
    <p:extLst>
      <p:ext uri="{BB962C8B-B14F-4D97-AF65-F5344CB8AC3E}">
        <p14:creationId xmlns:p14="http://schemas.microsoft.com/office/powerpoint/2010/main" val="321743712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E9205DD-4FC5-4171-B279-FA9FDB70024F}" type="slidenum">
              <a:rPr lang="en-US" smtClean="0"/>
              <a:t>41</a:t>
            </a:fld>
            <a:endParaRPr lang="en-US"/>
          </a:p>
        </p:txBody>
      </p:sp>
    </p:spTree>
    <p:extLst>
      <p:ext uri="{BB962C8B-B14F-4D97-AF65-F5344CB8AC3E}">
        <p14:creationId xmlns:p14="http://schemas.microsoft.com/office/powerpoint/2010/main" val="1783680036"/>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E9205DD-4FC5-4171-B279-FA9FDB70024F}" type="slidenum">
              <a:rPr lang="en-US" smtClean="0"/>
              <a:t>42</a:t>
            </a:fld>
            <a:endParaRPr lang="en-US"/>
          </a:p>
        </p:txBody>
      </p:sp>
    </p:spTree>
    <p:extLst>
      <p:ext uri="{BB962C8B-B14F-4D97-AF65-F5344CB8AC3E}">
        <p14:creationId xmlns:p14="http://schemas.microsoft.com/office/powerpoint/2010/main" val="371646798"/>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E9205DD-4FC5-4171-B279-FA9FDB70024F}" type="slidenum">
              <a:rPr lang="en-US" smtClean="0"/>
              <a:t>43</a:t>
            </a:fld>
            <a:endParaRPr lang="en-US"/>
          </a:p>
        </p:txBody>
      </p:sp>
    </p:spTree>
    <p:extLst>
      <p:ext uri="{BB962C8B-B14F-4D97-AF65-F5344CB8AC3E}">
        <p14:creationId xmlns:p14="http://schemas.microsoft.com/office/powerpoint/2010/main" val="15713295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E9205DD-4FC5-4171-B279-FA9FDB70024F}" type="slidenum">
              <a:rPr lang="en-US" smtClean="0"/>
              <a:t>5</a:t>
            </a:fld>
            <a:endParaRPr lang="en-US"/>
          </a:p>
        </p:txBody>
      </p:sp>
    </p:spTree>
    <p:extLst>
      <p:ext uri="{BB962C8B-B14F-4D97-AF65-F5344CB8AC3E}">
        <p14:creationId xmlns:p14="http://schemas.microsoft.com/office/powerpoint/2010/main" val="41388798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E9205DD-4FC5-4171-B279-FA9FDB70024F}" type="slidenum">
              <a:rPr lang="en-US" smtClean="0"/>
              <a:t>6</a:t>
            </a:fld>
            <a:endParaRPr lang="en-US"/>
          </a:p>
        </p:txBody>
      </p:sp>
    </p:spTree>
    <p:extLst>
      <p:ext uri="{BB962C8B-B14F-4D97-AF65-F5344CB8AC3E}">
        <p14:creationId xmlns:p14="http://schemas.microsoft.com/office/powerpoint/2010/main" val="4612501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E9205DD-4FC5-4171-B279-FA9FDB70024F}" type="slidenum">
              <a:rPr lang="en-US" smtClean="0"/>
              <a:t>7</a:t>
            </a:fld>
            <a:endParaRPr lang="en-US"/>
          </a:p>
        </p:txBody>
      </p:sp>
    </p:spTree>
    <p:extLst>
      <p:ext uri="{BB962C8B-B14F-4D97-AF65-F5344CB8AC3E}">
        <p14:creationId xmlns:p14="http://schemas.microsoft.com/office/powerpoint/2010/main" val="336238087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E9205DD-4FC5-4171-B279-FA9FDB70024F}" type="slidenum">
              <a:rPr lang="en-US" smtClean="0"/>
              <a:t>8</a:t>
            </a:fld>
            <a:endParaRPr lang="en-US"/>
          </a:p>
        </p:txBody>
      </p:sp>
    </p:spTree>
    <p:extLst>
      <p:ext uri="{BB962C8B-B14F-4D97-AF65-F5344CB8AC3E}">
        <p14:creationId xmlns:p14="http://schemas.microsoft.com/office/powerpoint/2010/main" val="159743700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E9205DD-4FC5-4171-B279-FA9FDB70024F}" type="slidenum">
              <a:rPr lang="en-US" smtClean="0"/>
              <a:t>9</a:t>
            </a:fld>
            <a:endParaRPr lang="en-US"/>
          </a:p>
        </p:txBody>
      </p:sp>
    </p:spTree>
    <p:extLst>
      <p:ext uri="{BB962C8B-B14F-4D97-AF65-F5344CB8AC3E}">
        <p14:creationId xmlns:p14="http://schemas.microsoft.com/office/powerpoint/2010/main" val="15537580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CDCB52C-B538-4EEC-8D05-BB1C853AF66B}" type="datetimeFigureOut">
              <a:rPr lang="en-US" smtClean="0"/>
              <a:t>10/13/2014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6B11F8-DFF7-4192-B88B-BB0F40C89EC8}" type="slidenum">
              <a:rPr lang="en-US" smtClean="0"/>
              <a:t>‹#›</a:t>
            </a:fld>
            <a:endParaRPr lang="en-US"/>
          </a:p>
        </p:txBody>
      </p:sp>
    </p:spTree>
    <p:extLst>
      <p:ext uri="{BB962C8B-B14F-4D97-AF65-F5344CB8AC3E}">
        <p14:creationId xmlns:p14="http://schemas.microsoft.com/office/powerpoint/2010/main" val="40354713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CDCB52C-B538-4EEC-8D05-BB1C853AF66B}" type="datetimeFigureOut">
              <a:rPr lang="en-US" smtClean="0"/>
              <a:t>10/13/2014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6B11F8-DFF7-4192-B88B-BB0F40C89EC8}" type="slidenum">
              <a:rPr lang="en-US" smtClean="0"/>
              <a:t>‹#›</a:t>
            </a:fld>
            <a:endParaRPr lang="en-US"/>
          </a:p>
        </p:txBody>
      </p:sp>
    </p:spTree>
    <p:extLst>
      <p:ext uri="{BB962C8B-B14F-4D97-AF65-F5344CB8AC3E}">
        <p14:creationId xmlns:p14="http://schemas.microsoft.com/office/powerpoint/2010/main" val="31275346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CDCB52C-B538-4EEC-8D05-BB1C853AF66B}" type="datetimeFigureOut">
              <a:rPr lang="en-US" smtClean="0"/>
              <a:t>10/13/2014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6B11F8-DFF7-4192-B88B-BB0F40C89EC8}" type="slidenum">
              <a:rPr lang="en-US" smtClean="0"/>
              <a:t>‹#›</a:t>
            </a:fld>
            <a:endParaRPr lang="en-US"/>
          </a:p>
        </p:txBody>
      </p:sp>
    </p:spTree>
    <p:extLst>
      <p:ext uri="{BB962C8B-B14F-4D97-AF65-F5344CB8AC3E}">
        <p14:creationId xmlns:p14="http://schemas.microsoft.com/office/powerpoint/2010/main" val="32520493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CDCB52C-B538-4EEC-8D05-BB1C853AF66B}" type="datetimeFigureOut">
              <a:rPr lang="en-US" smtClean="0"/>
              <a:t>10/13/2014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6B11F8-DFF7-4192-B88B-BB0F40C89EC8}" type="slidenum">
              <a:rPr lang="en-US" smtClean="0"/>
              <a:t>‹#›</a:t>
            </a:fld>
            <a:endParaRPr lang="en-US"/>
          </a:p>
        </p:txBody>
      </p:sp>
    </p:spTree>
    <p:extLst>
      <p:ext uri="{BB962C8B-B14F-4D97-AF65-F5344CB8AC3E}">
        <p14:creationId xmlns:p14="http://schemas.microsoft.com/office/powerpoint/2010/main" val="17738007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CDCB52C-B538-4EEC-8D05-BB1C853AF66B}" type="datetimeFigureOut">
              <a:rPr lang="en-US" smtClean="0"/>
              <a:t>10/13/2014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6B11F8-DFF7-4192-B88B-BB0F40C89EC8}" type="slidenum">
              <a:rPr lang="en-US" smtClean="0"/>
              <a:t>‹#›</a:t>
            </a:fld>
            <a:endParaRPr lang="en-US"/>
          </a:p>
        </p:txBody>
      </p:sp>
    </p:spTree>
    <p:extLst>
      <p:ext uri="{BB962C8B-B14F-4D97-AF65-F5344CB8AC3E}">
        <p14:creationId xmlns:p14="http://schemas.microsoft.com/office/powerpoint/2010/main" val="14896355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CDCB52C-B538-4EEC-8D05-BB1C853AF66B}" type="datetimeFigureOut">
              <a:rPr lang="en-US" smtClean="0"/>
              <a:t>10/13/2014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46B11F8-DFF7-4192-B88B-BB0F40C89EC8}" type="slidenum">
              <a:rPr lang="en-US" smtClean="0"/>
              <a:t>‹#›</a:t>
            </a:fld>
            <a:endParaRPr lang="en-US"/>
          </a:p>
        </p:txBody>
      </p:sp>
    </p:spTree>
    <p:extLst>
      <p:ext uri="{BB962C8B-B14F-4D97-AF65-F5344CB8AC3E}">
        <p14:creationId xmlns:p14="http://schemas.microsoft.com/office/powerpoint/2010/main" val="33630785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CDCB52C-B538-4EEC-8D05-BB1C853AF66B}" type="datetimeFigureOut">
              <a:rPr lang="en-US" smtClean="0"/>
              <a:t>10/13/2014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46B11F8-DFF7-4192-B88B-BB0F40C89EC8}" type="slidenum">
              <a:rPr lang="en-US" smtClean="0"/>
              <a:t>‹#›</a:t>
            </a:fld>
            <a:endParaRPr lang="en-US"/>
          </a:p>
        </p:txBody>
      </p:sp>
    </p:spTree>
    <p:extLst>
      <p:ext uri="{BB962C8B-B14F-4D97-AF65-F5344CB8AC3E}">
        <p14:creationId xmlns:p14="http://schemas.microsoft.com/office/powerpoint/2010/main" val="8961791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CDCB52C-B538-4EEC-8D05-BB1C853AF66B}" type="datetimeFigureOut">
              <a:rPr lang="en-US" smtClean="0"/>
              <a:t>10/13/2014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46B11F8-DFF7-4192-B88B-BB0F40C89EC8}" type="slidenum">
              <a:rPr lang="en-US" smtClean="0"/>
              <a:t>‹#›</a:t>
            </a:fld>
            <a:endParaRPr lang="en-US"/>
          </a:p>
        </p:txBody>
      </p:sp>
    </p:spTree>
    <p:extLst>
      <p:ext uri="{BB962C8B-B14F-4D97-AF65-F5344CB8AC3E}">
        <p14:creationId xmlns:p14="http://schemas.microsoft.com/office/powerpoint/2010/main" val="18589157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CDCB52C-B538-4EEC-8D05-BB1C853AF66B}" type="datetimeFigureOut">
              <a:rPr lang="en-US" smtClean="0"/>
              <a:t>10/13/2014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46B11F8-DFF7-4192-B88B-BB0F40C89EC8}" type="slidenum">
              <a:rPr lang="en-US" smtClean="0"/>
              <a:t>‹#›</a:t>
            </a:fld>
            <a:endParaRPr lang="en-US"/>
          </a:p>
        </p:txBody>
      </p:sp>
    </p:spTree>
    <p:extLst>
      <p:ext uri="{BB962C8B-B14F-4D97-AF65-F5344CB8AC3E}">
        <p14:creationId xmlns:p14="http://schemas.microsoft.com/office/powerpoint/2010/main" val="15684271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CDCB52C-B538-4EEC-8D05-BB1C853AF66B}" type="datetimeFigureOut">
              <a:rPr lang="en-US" smtClean="0"/>
              <a:t>10/13/2014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46B11F8-DFF7-4192-B88B-BB0F40C89EC8}" type="slidenum">
              <a:rPr lang="en-US" smtClean="0"/>
              <a:t>‹#›</a:t>
            </a:fld>
            <a:endParaRPr lang="en-US"/>
          </a:p>
        </p:txBody>
      </p:sp>
    </p:spTree>
    <p:extLst>
      <p:ext uri="{BB962C8B-B14F-4D97-AF65-F5344CB8AC3E}">
        <p14:creationId xmlns:p14="http://schemas.microsoft.com/office/powerpoint/2010/main" val="41110770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CDCB52C-B538-4EEC-8D05-BB1C853AF66B}" type="datetimeFigureOut">
              <a:rPr lang="en-US" smtClean="0"/>
              <a:t>10/13/2014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46B11F8-DFF7-4192-B88B-BB0F40C89EC8}" type="slidenum">
              <a:rPr lang="en-US" smtClean="0"/>
              <a:t>‹#›</a:t>
            </a:fld>
            <a:endParaRPr lang="en-US"/>
          </a:p>
        </p:txBody>
      </p:sp>
    </p:spTree>
    <p:extLst>
      <p:ext uri="{BB962C8B-B14F-4D97-AF65-F5344CB8AC3E}">
        <p14:creationId xmlns:p14="http://schemas.microsoft.com/office/powerpoint/2010/main" val="5365801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DCB52C-B538-4EEC-8D05-BB1C853AF66B}" type="datetimeFigureOut">
              <a:rPr lang="en-US" smtClean="0"/>
              <a:t>10/13/2014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46B11F8-DFF7-4192-B88B-BB0F40C89EC8}" type="slidenum">
              <a:rPr lang="en-US" smtClean="0"/>
              <a:t>‹#›</a:t>
            </a:fld>
            <a:endParaRPr lang="en-US"/>
          </a:p>
        </p:txBody>
      </p:sp>
    </p:spTree>
    <p:extLst>
      <p:ext uri="{BB962C8B-B14F-4D97-AF65-F5344CB8AC3E}">
        <p14:creationId xmlns:p14="http://schemas.microsoft.com/office/powerpoint/2010/main" val="36720528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lawrice.co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mailto:drice@lawrice.com" TargetMode="Externa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hyperlink" Target="http://taxandaccounting.bna.com/btac/display/link_res.adp?fedfid=56186347&amp;fname=usc_26_3402&amp;vname=ipanot" TargetMode="External"/><Relationship Id="rId2" Type="http://schemas.openxmlformats.org/officeDocument/2006/relationships/notesSlide" Target="../notesSlides/notesSlide41.xml"/><Relationship Id="rId1" Type="http://schemas.openxmlformats.org/officeDocument/2006/relationships/slideLayout" Target="../slideLayouts/slideLayout2.xml"/><Relationship Id="rId4" Type="http://schemas.openxmlformats.org/officeDocument/2006/relationships/hyperlink" Target="http://taxandaccounting.bna.com/btac/display/link_res.adp?fedfid=56186347&amp;fname=usc_26_31_a_&amp;vname=ipanot" TargetMode="Externa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91951" y="319930"/>
            <a:ext cx="9144000" cy="2387600"/>
          </a:xfrm>
        </p:spPr>
        <p:txBody>
          <a:bodyPr/>
          <a:lstStyle/>
          <a:p>
            <a:r>
              <a:rPr lang="en-US" b="1" dirty="0" smtClean="0"/>
              <a:t>Tax Procedure and Collection</a:t>
            </a:r>
            <a:br>
              <a:rPr lang="en-US" b="1" dirty="0" smtClean="0"/>
            </a:br>
            <a:r>
              <a:rPr lang="en-US" b="1" dirty="0" smtClean="0"/>
              <a:t>An Update</a:t>
            </a:r>
            <a:endParaRPr lang="en-US" b="1" dirty="0"/>
          </a:p>
        </p:txBody>
      </p:sp>
      <p:sp>
        <p:nvSpPr>
          <p:cNvPr id="3" name="Subtitle 2"/>
          <p:cNvSpPr>
            <a:spLocks noGrp="1"/>
          </p:cNvSpPr>
          <p:nvPr>
            <p:ph type="subTitle" idx="1"/>
          </p:nvPr>
        </p:nvSpPr>
        <p:spPr>
          <a:xfrm>
            <a:off x="1691950" y="2707530"/>
            <a:ext cx="9336833" cy="3599965"/>
          </a:xfrm>
        </p:spPr>
        <p:txBody>
          <a:bodyPr>
            <a:normAutofit lnSpcReduction="10000"/>
          </a:bodyPr>
          <a:lstStyle/>
          <a:p>
            <a:r>
              <a:rPr lang="en-US" dirty="0" smtClean="0"/>
              <a:t>David Lee Rice, J.D., LL.M.</a:t>
            </a:r>
          </a:p>
          <a:p>
            <a:r>
              <a:rPr lang="en-US" dirty="0" smtClean="0"/>
              <a:t>David Lee Rice, APLC</a:t>
            </a:r>
          </a:p>
          <a:p>
            <a:r>
              <a:rPr lang="en-US" dirty="0" smtClean="0"/>
              <a:t>2780 Skypark Drive, Suite 475</a:t>
            </a:r>
          </a:p>
          <a:p>
            <a:r>
              <a:rPr lang="en-US" dirty="0" smtClean="0"/>
              <a:t>Torrance, CA 90505</a:t>
            </a:r>
          </a:p>
          <a:p>
            <a:r>
              <a:rPr lang="en-US" dirty="0" smtClean="0"/>
              <a:t>Telephone:  310-517-8600</a:t>
            </a:r>
          </a:p>
          <a:p>
            <a:r>
              <a:rPr lang="en-US" dirty="0" smtClean="0"/>
              <a:t>Facsimile:  310-517-8606</a:t>
            </a:r>
          </a:p>
          <a:p>
            <a:r>
              <a:rPr lang="en-US" dirty="0" smtClean="0"/>
              <a:t>Website:  </a:t>
            </a:r>
            <a:r>
              <a:rPr lang="en-US" dirty="0" smtClean="0">
                <a:hlinkClick r:id="rId3"/>
              </a:rPr>
              <a:t>www.lawrice.com</a:t>
            </a:r>
            <a:endParaRPr lang="en-US" dirty="0" smtClean="0"/>
          </a:p>
          <a:p>
            <a:r>
              <a:rPr lang="en-US" dirty="0" smtClean="0"/>
              <a:t>Email:  </a:t>
            </a:r>
            <a:r>
              <a:rPr lang="en-US" dirty="0" smtClean="0">
                <a:hlinkClick r:id="rId4"/>
              </a:rPr>
              <a:t>drice@lawrice.com</a:t>
            </a:r>
            <a:endParaRPr lang="en-US" dirty="0" smtClean="0"/>
          </a:p>
          <a:p>
            <a:endParaRPr lang="en-US" dirty="0" smtClean="0"/>
          </a:p>
          <a:p>
            <a:endParaRPr lang="en-US" dirty="0" smtClean="0"/>
          </a:p>
          <a:p>
            <a:endParaRPr lang="en-US" dirty="0"/>
          </a:p>
        </p:txBody>
      </p:sp>
    </p:spTree>
    <p:extLst>
      <p:ext uri="{BB962C8B-B14F-4D97-AF65-F5344CB8AC3E}">
        <p14:creationId xmlns:p14="http://schemas.microsoft.com/office/powerpoint/2010/main" val="25051477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i="1" dirty="0" smtClean="0"/>
              <a:t>Larry F. Anderson v. </a:t>
            </a:r>
            <a:r>
              <a:rPr lang="en-US" b="1" i="1" dirty="0" err="1" smtClean="0"/>
              <a:t>Comm’r</a:t>
            </a:r>
            <a:r>
              <a:rPr lang="en-US" b="1" dirty="0" smtClean="0"/>
              <a:t>, </a:t>
            </a:r>
            <a:br>
              <a:rPr lang="en-US" b="1" dirty="0" smtClean="0"/>
            </a:br>
            <a:r>
              <a:rPr lang="en-US" b="1" dirty="0" smtClean="0"/>
              <a:t>T.C. Memo 2013-261</a:t>
            </a:r>
            <a:endParaRPr lang="en-US" b="1" i="1" dirty="0"/>
          </a:p>
        </p:txBody>
      </p:sp>
      <p:sp>
        <p:nvSpPr>
          <p:cNvPr id="3" name="Content Placeholder 2"/>
          <p:cNvSpPr>
            <a:spLocks noGrp="1"/>
          </p:cNvSpPr>
          <p:nvPr>
            <p:ph idx="1"/>
          </p:nvPr>
        </p:nvSpPr>
        <p:spPr/>
        <p:txBody>
          <a:bodyPr/>
          <a:lstStyle/>
          <a:p>
            <a:r>
              <a:rPr lang="en-US" dirty="0" smtClean="0"/>
              <a:t>Shows the importance of maintain CDP rights along with submitting and OIC.</a:t>
            </a:r>
          </a:p>
          <a:p>
            <a:r>
              <a:rPr lang="en-US" dirty="0" smtClean="0"/>
              <a:t>In </a:t>
            </a:r>
            <a:r>
              <a:rPr lang="en-US" i="1" dirty="0" smtClean="0"/>
              <a:t>Anderson</a:t>
            </a:r>
            <a:r>
              <a:rPr lang="en-US" dirty="0" smtClean="0"/>
              <a:t> the Tax Court Determined that the Settlement Officer (S0) in Appeals did not create a sufficient record regarding the taxpayer’s health issues and remanded back the case.  The Court felt that the health issues should have been taken into account as special circumstances.</a:t>
            </a:r>
          </a:p>
          <a:p>
            <a:r>
              <a:rPr lang="en-US" dirty="0" smtClean="0"/>
              <a:t>Note:  If no CDP rights, there would have been no relief.</a:t>
            </a:r>
          </a:p>
          <a:p>
            <a:r>
              <a:rPr lang="en-US" dirty="0" smtClean="0"/>
              <a:t>The case involved tax crimes and the IRS could have easily rejected the case outright based on public policy grounds.  </a:t>
            </a:r>
            <a:endParaRPr lang="en-US" dirty="0"/>
          </a:p>
        </p:txBody>
      </p:sp>
    </p:spTree>
    <p:extLst>
      <p:ext uri="{BB962C8B-B14F-4D97-AF65-F5344CB8AC3E}">
        <p14:creationId xmlns:p14="http://schemas.microsoft.com/office/powerpoint/2010/main" val="3152915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i="1" dirty="0" smtClean="0"/>
              <a:t>Larry F. Anderson v. </a:t>
            </a:r>
            <a:r>
              <a:rPr lang="en-US" b="1" i="1" dirty="0" err="1" smtClean="0"/>
              <a:t>Comm’r</a:t>
            </a:r>
            <a:r>
              <a:rPr lang="en-US" b="1" dirty="0" smtClean="0"/>
              <a:t>, </a:t>
            </a:r>
            <a:br>
              <a:rPr lang="en-US" b="1" dirty="0" smtClean="0"/>
            </a:br>
            <a:r>
              <a:rPr lang="en-US" b="1" dirty="0" smtClean="0"/>
              <a:t>T.C. Memo 2013-261 (cont.)</a:t>
            </a:r>
            <a:endParaRPr lang="en-US" b="1" dirty="0"/>
          </a:p>
        </p:txBody>
      </p:sp>
      <p:sp>
        <p:nvSpPr>
          <p:cNvPr id="3" name="Content Placeholder 2"/>
          <p:cNvSpPr>
            <a:spLocks noGrp="1"/>
          </p:cNvSpPr>
          <p:nvPr>
            <p:ph idx="1"/>
          </p:nvPr>
        </p:nvSpPr>
        <p:spPr/>
        <p:txBody>
          <a:bodyPr/>
          <a:lstStyle/>
          <a:p>
            <a:r>
              <a:rPr lang="en-US" dirty="0" smtClean="0"/>
              <a:t>Treas. Reg. 301.7122-1(c)(3)(ii)(A) provides a “history of noncompliance with the filing and payment requirements of the Internal Revenue Code” indicates that acceptance of the offer would tend to undermine compliance with the tax laws.</a:t>
            </a:r>
            <a:endParaRPr lang="en-US" dirty="0"/>
          </a:p>
        </p:txBody>
      </p:sp>
    </p:spTree>
    <p:extLst>
      <p:ext uri="{BB962C8B-B14F-4D97-AF65-F5344CB8AC3E}">
        <p14:creationId xmlns:p14="http://schemas.microsoft.com/office/powerpoint/2010/main" val="27206471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i="1" dirty="0" err="1" smtClean="0"/>
              <a:t>Boeri</a:t>
            </a:r>
            <a:r>
              <a:rPr lang="en-US" b="1" i="1" dirty="0" smtClean="0"/>
              <a:t> v. U.S., (Cert. denied)</a:t>
            </a:r>
            <a:endParaRPr lang="en-US" b="1" i="1" dirty="0"/>
          </a:p>
        </p:txBody>
      </p:sp>
      <p:sp>
        <p:nvSpPr>
          <p:cNvPr id="3" name="Content Placeholder 2"/>
          <p:cNvSpPr>
            <a:spLocks noGrp="1"/>
          </p:cNvSpPr>
          <p:nvPr>
            <p:ph idx="1"/>
          </p:nvPr>
        </p:nvSpPr>
        <p:spPr/>
        <p:txBody>
          <a:bodyPr>
            <a:normAutofit fontScale="92500" lnSpcReduction="10000"/>
          </a:bodyPr>
          <a:lstStyle/>
          <a:p>
            <a:r>
              <a:rPr lang="en-US" dirty="0" smtClean="0"/>
              <a:t>Mr. </a:t>
            </a:r>
            <a:r>
              <a:rPr lang="en-US" dirty="0" err="1" smtClean="0"/>
              <a:t>Boeri</a:t>
            </a:r>
            <a:r>
              <a:rPr lang="en-US" dirty="0" smtClean="0"/>
              <a:t> was an Italian citizen who never worked in the U.S. nor was he a resident of the U.S.  He was employed by FE and Verizon for over 30 years while living in Italy, Brazil, Argentina and the Dominican Republic.  He accepted a buy-out in 2003 and received close to $250,000 in two payments in March and August of 2004.  Verizon withheld approximately $70,500 in U.S. income tax, social security tax and </a:t>
            </a:r>
            <a:r>
              <a:rPr lang="en-US" dirty="0"/>
              <a:t>M</a:t>
            </a:r>
            <a:r>
              <a:rPr lang="en-US" dirty="0" smtClean="0"/>
              <a:t>edicare tax.  In March 2009 Mr. </a:t>
            </a:r>
            <a:r>
              <a:rPr lang="en-US" dirty="0" err="1" smtClean="0"/>
              <a:t>Boreri</a:t>
            </a:r>
            <a:r>
              <a:rPr lang="en-US" dirty="0" smtClean="0"/>
              <a:t> filed nonresident income tax returns for 2004 seeking a refund of the taxes.</a:t>
            </a:r>
          </a:p>
          <a:p>
            <a:r>
              <a:rPr lang="en-US" dirty="0" smtClean="0"/>
              <a:t>The IRS held that the return was not filed timely under Section 6511(b)(2)(A).  The court held that he was not entitled to a refund as the return was not filed timely and also concluded that equitable tolling does not apply.    However, there was a strong dissent, and if you find your client in  a similar situation, look up to see if case law has changed in this area.</a:t>
            </a:r>
            <a:endParaRPr lang="en-US" dirty="0"/>
          </a:p>
        </p:txBody>
      </p:sp>
    </p:spTree>
    <p:extLst>
      <p:ext uri="{BB962C8B-B14F-4D97-AF65-F5344CB8AC3E}">
        <p14:creationId xmlns:p14="http://schemas.microsoft.com/office/powerpoint/2010/main" val="23302978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PTMA 2013-014</a:t>
            </a:r>
            <a:endParaRPr lang="en-US" b="1" dirty="0"/>
          </a:p>
        </p:txBody>
      </p:sp>
      <p:sp>
        <p:nvSpPr>
          <p:cNvPr id="3" name="Content Placeholder 2"/>
          <p:cNvSpPr>
            <a:spLocks noGrp="1"/>
          </p:cNvSpPr>
          <p:nvPr>
            <p:ph idx="1"/>
          </p:nvPr>
        </p:nvSpPr>
        <p:spPr/>
        <p:txBody>
          <a:bodyPr/>
          <a:lstStyle/>
          <a:p>
            <a:r>
              <a:rPr lang="en-US" dirty="0" smtClean="0"/>
              <a:t>Do CDP rights arise for a transferee of property from an estate where there has been an estate tax lien under Section 6234(a)(1) or the “like lien” set forth in (a)(2)?  Chief Counsel has taken the position that the transferee in not entitled to CDP rights, and the regulations only allow for CDP notice and hearing for “taxpayers”.  Prior guidance did provide for CDP rights with a “like lien” so there has been a change in policy.</a:t>
            </a:r>
            <a:endParaRPr lang="en-US" dirty="0"/>
          </a:p>
        </p:txBody>
      </p:sp>
    </p:spTree>
    <p:extLst>
      <p:ext uri="{BB962C8B-B14F-4D97-AF65-F5344CB8AC3E}">
        <p14:creationId xmlns:p14="http://schemas.microsoft.com/office/powerpoint/2010/main" val="18873980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i="1" dirty="0" smtClean="0"/>
              <a:t>Julia R. Swords Trust v. </a:t>
            </a:r>
            <a:r>
              <a:rPr lang="en-US" b="1" i="1" dirty="0" err="1" smtClean="0"/>
              <a:t>Comm’r</a:t>
            </a:r>
            <a:r>
              <a:rPr lang="en-US" b="1" i="1" dirty="0" smtClean="0"/>
              <a:t/>
            </a:r>
            <a:br>
              <a:rPr lang="en-US" b="1" i="1" dirty="0" smtClean="0"/>
            </a:br>
            <a:r>
              <a:rPr lang="en-US" b="1" dirty="0" smtClean="0"/>
              <a:t>142 T.C. No. 19</a:t>
            </a:r>
            <a:endParaRPr lang="en-US" b="1" i="1" dirty="0"/>
          </a:p>
        </p:txBody>
      </p:sp>
      <p:sp>
        <p:nvSpPr>
          <p:cNvPr id="3" name="Content Placeholder 2"/>
          <p:cNvSpPr>
            <a:spLocks noGrp="1"/>
          </p:cNvSpPr>
          <p:nvPr>
            <p:ph idx="1"/>
          </p:nvPr>
        </p:nvSpPr>
        <p:spPr/>
        <p:txBody>
          <a:bodyPr>
            <a:normAutofit lnSpcReduction="10000"/>
          </a:bodyPr>
          <a:lstStyle/>
          <a:p>
            <a:r>
              <a:rPr lang="en-US" dirty="0" smtClean="0"/>
              <a:t>In </a:t>
            </a:r>
            <a:r>
              <a:rPr lang="en-US" i="1" dirty="0" smtClean="0"/>
              <a:t>Julia R. Swords Trust, </a:t>
            </a:r>
            <a:r>
              <a:rPr lang="en-US" dirty="0" smtClean="0"/>
              <a:t> the court declined to apply the federal substance over from doctrine to recast a transaction reviewed under Section 6901 for transferee liability.  The Court noted that the First, Second and Fourth Circuits had all rejected the IRS’s position that the last requirement of Section 6901 requires that a court apply a federal substance over form determination.  </a:t>
            </a:r>
          </a:p>
          <a:p>
            <a:r>
              <a:rPr lang="en-US" dirty="0" smtClean="0"/>
              <a:t>Section 6901 test was in fact a three-prong test.  It requires:</a:t>
            </a:r>
          </a:p>
          <a:p>
            <a:pPr lvl="1"/>
            <a:r>
              <a:rPr lang="en-US" dirty="0" smtClean="0"/>
              <a:t>1)  One party to owes the tax</a:t>
            </a:r>
          </a:p>
          <a:p>
            <a:pPr lvl="1"/>
            <a:r>
              <a:rPr lang="en-US" dirty="0" smtClean="0"/>
              <a:t>2)  another party to be a transferee under Section 6901 and </a:t>
            </a:r>
          </a:p>
          <a:p>
            <a:pPr lvl="1"/>
            <a:r>
              <a:rPr lang="en-US" dirty="0" smtClean="0"/>
              <a:t>3)  an independent state law/equity principal holding the other party liable for the tax.</a:t>
            </a:r>
            <a:endParaRPr lang="en-US" dirty="0"/>
          </a:p>
        </p:txBody>
      </p:sp>
    </p:spTree>
    <p:extLst>
      <p:ext uri="{BB962C8B-B14F-4D97-AF65-F5344CB8AC3E}">
        <p14:creationId xmlns:p14="http://schemas.microsoft.com/office/powerpoint/2010/main" val="41263773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i="1" dirty="0" smtClean="0"/>
              <a:t>Julia R. Swords Trust v. </a:t>
            </a:r>
            <a:r>
              <a:rPr lang="en-US" b="1" i="1" dirty="0" err="1" smtClean="0"/>
              <a:t>Comm’r</a:t>
            </a:r>
            <a:r>
              <a:rPr lang="en-US" b="1" i="1" dirty="0" smtClean="0"/>
              <a:t> (cont.)</a:t>
            </a:r>
            <a:endParaRPr lang="en-US" b="1" dirty="0"/>
          </a:p>
        </p:txBody>
      </p:sp>
      <p:sp>
        <p:nvSpPr>
          <p:cNvPr id="3" name="Content Placeholder 2"/>
          <p:cNvSpPr>
            <a:spLocks noGrp="1"/>
          </p:cNvSpPr>
          <p:nvPr>
            <p:ph idx="1"/>
          </p:nvPr>
        </p:nvSpPr>
        <p:spPr/>
        <p:txBody>
          <a:bodyPr>
            <a:normAutofit/>
          </a:bodyPr>
          <a:lstStyle/>
          <a:p>
            <a:r>
              <a:rPr lang="en-US" sz="3400" dirty="0" smtClean="0"/>
              <a:t>The IRS has yet to successfully argue that the third requirement necessitates firs a federal “substance” over form” determination or other federal analysis followed by the application of the state’s fraudulent conveyance analysis.  Generally state law is not as robust as federal law in this area, allowing more taxpayers to escape the fraudulent conveyance laws.</a:t>
            </a:r>
          </a:p>
          <a:p>
            <a:pPr marL="457200" lvl="1" indent="0">
              <a:buNone/>
            </a:pPr>
            <a:endParaRPr lang="en-US" sz="2600" dirty="0"/>
          </a:p>
        </p:txBody>
      </p:sp>
    </p:spTree>
    <p:extLst>
      <p:ext uri="{BB962C8B-B14F-4D97-AF65-F5344CB8AC3E}">
        <p14:creationId xmlns:p14="http://schemas.microsoft.com/office/powerpoint/2010/main" val="40615560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i="1" dirty="0" smtClean="0"/>
              <a:t>Julia R. Swords Trust v. </a:t>
            </a:r>
            <a:r>
              <a:rPr lang="en-US" b="1" i="1" dirty="0" err="1" smtClean="0"/>
              <a:t>Comm’r</a:t>
            </a:r>
            <a:r>
              <a:rPr lang="en-US" b="1" i="1" dirty="0" smtClean="0"/>
              <a:t> (cont.)</a:t>
            </a:r>
            <a:endParaRPr lang="en-US" b="1" i="1" dirty="0"/>
          </a:p>
        </p:txBody>
      </p:sp>
      <p:sp>
        <p:nvSpPr>
          <p:cNvPr id="3" name="Content Placeholder 2"/>
          <p:cNvSpPr>
            <a:spLocks noGrp="1"/>
          </p:cNvSpPr>
          <p:nvPr>
            <p:ph idx="1"/>
          </p:nvPr>
        </p:nvSpPr>
        <p:spPr/>
        <p:txBody>
          <a:bodyPr/>
          <a:lstStyle/>
          <a:p>
            <a:pPr lvl="1"/>
            <a:r>
              <a:rPr lang="en-US" dirty="0" smtClean="0"/>
              <a:t>“Under Federal Law, the Court would have to analyze whether the subject transactions are recast under Federal law, here primarily the Federal substance over form doctrine, and then (2) apply State law to the transactions recast under Federal law.  One or more transactions are recast or otherwise disregarded under the Federal substance over form doctrine where the transactions taken as a whole show that the transactions are shams or have no “purpose, substance, or utility apart from their anticipated tax consequences.’”  142 T.C., No. 19 at page 34.  See also </a:t>
            </a:r>
            <a:r>
              <a:rPr lang="en-US" i="1" dirty="0" smtClean="0"/>
              <a:t>Commissioner v. Stern, </a:t>
            </a:r>
            <a:r>
              <a:rPr lang="en-US" dirty="0" smtClean="0"/>
              <a:t>357 US 39.</a:t>
            </a:r>
            <a:endParaRPr lang="en-US" dirty="0"/>
          </a:p>
        </p:txBody>
      </p:sp>
    </p:spTree>
    <p:extLst>
      <p:ext uri="{BB962C8B-B14F-4D97-AF65-F5344CB8AC3E}">
        <p14:creationId xmlns:p14="http://schemas.microsoft.com/office/powerpoint/2010/main" val="301670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i="1" dirty="0" smtClean="0"/>
              <a:t>Julia R. Swords Trust v. </a:t>
            </a:r>
            <a:r>
              <a:rPr lang="en-US" b="1" i="1" dirty="0" err="1" smtClean="0"/>
              <a:t>Comm’r</a:t>
            </a:r>
            <a:r>
              <a:rPr lang="en-US" b="1" i="1" dirty="0" smtClean="0"/>
              <a:t> (cont.)</a:t>
            </a:r>
            <a:endParaRPr lang="en-US" b="1" i="1" dirty="0"/>
          </a:p>
        </p:txBody>
      </p:sp>
      <p:sp>
        <p:nvSpPr>
          <p:cNvPr id="3" name="Content Placeholder 2"/>
          <p:cNvSpPr>
            <a:spLocks noGrp="1"/>
          </p:cNvSpPr>
          <p:nvPr>
            <p:ph idx="1"/>
          </p:nvPr>
        </p:nvSpPr>
        <p:spPr/>
        <p:txBody>
          <a:bodyPr/>
          <a:lstStyle/>
          <a:p>
            <a:pPr lvl="1"/>
            <a:r>
              <a:rPr lang="en-US" sz="1800" dirty="0">
                <a:solidFill>
                  <a:prstClr val="black"/>
                </a:solidFill>
              </a:rPr>
              <a:t>Note that IRM 34.6.2.3.1 provides that the right of the United States to set aside fraudulent conveyance is found in federal law and in state law.  The Federal Debt Collections Procedure Act (F|DCPA) became effective in 1991 and is effective for tax debts.  However the IRS can use either Federal or State law.  </a:t>
            </a:r>
          </a:p>
          <a:p>
            <a:pPr lvl="1"/>
            <a:r>
              <a:rPr lang="en-US" sz="1800" dirty="0">
                <a:solidFill>
                  <a:prstClr val="black"/>
                </a:solidFill>
              </a:rPr>
              <a:t>The federal fraudulent conveyance statute is based upon the Uniform Fraudulent Transfer Act, but it contains relatively short statutes of limitations, 28 U.S.C. § 3304, generally six years after the transfer (plus, for intent to defraud, two years after the transfer reasonably should have been discovered). These statutes of limitation will be troublesome in a tax context because the legislation does not include any suspension during periods in which a criminal investigation or Tax Court or bankruptcy litigation is pending. Accordingly, a fraudulent conveyance case brought by the Tax Division will normally be based on state law, instead of the federal statute. While the federal legislation is the exclusive remedy for most Government claims, state remedies are still available in aid of collection of taxes, 28 U.S.C. § 3003(b)(1), and state statutes of limitation do not bind the United States. A state law statute of limitations extinguishing a claim after a certain period of time likewise is not binding on the United States</a:t>
            </a:r>
            <a:endParaRPr lang="en-US" dirty="0"/>
          </a:p>
        </p:txBody>
      </p:sp>
    </p:spTree>
    <p:extLst>
      <p:ext uri="{BB962C8B-B14F-4D97-AF65-F5344CB8AC3E}">
        <p14:creationId xmlns:p14="http://schemas.microsoft.com/office/powerpoint/2010/main" val="26864052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i="1" dirty="0" err="1" smtClean="0"/>
              <a:t>Bergdale</a:t>
            </a:r>
            <a:r>
              <a:rPr lang="en-US" i="1" dirty="0" smtClean="0"/>
              <a:t> v. </a:t>
            </a:r>
            <a:r>
              <a:rPr lang="en-US" i="1" dirty="0" err="1" smtClean="0"/>
              <a:t>Comm’r</a:t>
            </a:r>
            <a:r>
              <a:rPr lang="en-US" i="1" dirty="0" smtClean="0"/>
              <a:t> </a:t>
            </a:r>
            <a:r>
              <a:rPr lang="en-US" dirty="0" smtClean="0"/>
              <a:t/>
            </a:r>
            <a:br>
              <a:rPr lang="en-US" dirty="0" smtClean="0"/>
            </a:br>
            <a:r>
              <a:rPr lang="en-US" dirty="0" smtClean="0"/>
              <a:t>T.C. Memo 2014-152 (July 30, 2014)</a:t>
            </a:r>
            <a:endParaRPr lang="en-US" dirty="0"/>
          </a:p>
        </p:txBody>
      </p:sp>
      <p:sp>
        <p:nvSpPr>
          <p:cNvPr id="3" name="Content Placeholder 2"/>
          <p:cNvSpPr>
            <a:spLocks noGrp="1"/>
          </p:cNvSpPr>
          <p:nvPr>
            <p:ph idx="1"/>
          </p:nvPr>
        </p:nvSpPr>
        <p:spPr/>
        <p:txBody>
          <a:bodyPr>
            <a:normAutofit lnSpcReduction="10000"/>
          </a:bodyPr>
          <a:lstStyle/>
          <a:p>
            <a:r>
              <a:rPr lang="en-US" dirty="0" err="1" smtClean="0"/>
              <a:t>Bergdale</a:t>
            </a:r>
            <a:r>
              <a:rPr lang="en-US" dirty="0" smtClean="0"/>
              <a:t> was the sole member of Digital Criterion, LLC.  The taxpayer filed returns showing unpaid FICA and FUTA taxes.  The IRS sent the </a:t>
            </a:r>
            <a:r>
              <a:rPr lang="en-US" dirty="0" err="1" smtClean="0"/>
              <a:t>Bergdale</a:t>
            </a:r>
            <a:r>
              <a:rPr lang="en-US" dirty="0" smtClean="0"/>
              <a:t> a Notice of Federal Tax Lien Filing and a 6320 for a CDP hearing.</a:t>
            </a:r>
          </a:p>
          <a:p>
            <a:r>
              <a:rPr lang="en-US" dirty="0" smtClean="0"/>
              <a:t>On 12/1/2010 the IRS filed a tax lien and on December 20, the IRS received a Form 12153 from </a:t>
            </a:r>
            <a:r>
              <a:rPr lang="en-US" dirty="0" err="1" smtClean="0"/>
              <a:t>Bergdale</a:t>
            </a:r>
            <a:r>
              <a:rPr lang="en-US" dirty="0" smtClean="0"/>
              <a:t>.</a:t>
            </a:r>
          </a:p>
          <a:p>
            <a:r>
              <a:rPr lang="en-US" dirty="0" smtClean="0"/>
              <a:t>On 3/24/2011 Appeals sent a letter requesting a 443-A, Collection Information Statement or a 443(b) for business .  The taxpayer contended that the lien was invalid and that respondent should not have rejected a prior OIC.  </a:t>
            </a:r>
            <a:r>
              <a:rPr lang="en-US" dirty="0" err="1" smtClean="0"/>
              <a:t>Bergdale</a:t>
            </a:r>
            <a:r>
              <a:rPr lang="en-US" dirty="0" smtClean="0"/>
              <a:t> filed Forms 433- A and B, but failed to file a form 656.  An appeals conference was held and</a:t>
            </a:r>
            <a:endParaRPr lang="en-US" dirty="0"/>
          </a:p>
        </p:txBody>
      </p:sp>
    </p:spTree>
    <p:extLst>
      <p:ext uri="{BB962C8B-B14F-4D97-AF65-F5344CB8AC3E}">
        <p14:creationId xmlns:p14="http://schemas.microsoft.com/office/powerpoint/2010/main" val="18620930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i="1" dirty="0" err="1" smtClean="0"/>
              <a:t>Bergdale</a:t>
            </a:r>
            <a:r>
              <a:rPr lang="en-US" b="1" i="1" dirty="0" smtClean="0"/>
              <a:t> (cont.)</a:t>
            </a:r>
            <a:endParaRPr lang="en-US" b="1" i="1" dirty="0"/>
          </a:p>
        </p:txBody>
      </p:sp>
      <p:sp>
        <p:nvSpPr>
          <p:cNvPr id="3" name="Content Placeholder 2"/>
          <p:cNvSpPr>
            <a:spLocks noGrp="1"/>
          </p:cNvSpPr>
          <p:nvPr>
            <p:ph idx="1"/>
          </p:nvPr>
        </p:nvSpPr>
        <p:spPr/>
        <p:txBody>
          <a:bodyPr>
            <a:normAutofit fontScale="92500" lnSpcReduction="10000"/>
          </a:bodyPr>
          <a:lstStyle/>
          <a:p>
            <a:r>
              <a:rPr lang="en-US" dirty="0" smtClean="0"/>
              <a:t>an OIC was accepted for $25,000 subject to </a:t>
            </a:r>
            <a:r>
              <a:rPr lang="en-US" dirty="0" err="1" smtClean="0"/>
              <a:t>Bergdale</a:t>
            </a:r>
            <a:r>
              <a:rPr lang="en-US" dirty="0" smtClean="0"/>
              <a:t> being able to locate funds.</a:t>
            </a:r>
          </a:p>
          <a:p>
            <a:r>
              <a:rPr lang="en-US" dirty="0" err="1" smtClean="0"/>
              <a:t>Bergdale</a:t>
            </a:r>
            <a:r>
              <a:rPr lang="en-US" dirty="0" smtClean="0"/>
              <a:t> was unsuccessful in coming up with $25,000 and offered $10,000 by way of $10,000 which was not signed under penalty of perjury and failed to include form 656, a waiver to allow the Appeals officer to contact third parties or an install payment of the compromise of $25,000.</a:t>
            </a:r>
          </a:p>
          <a:p>
            <a:r>
              <a:rPr lang="en-US" dirty="0" smtClean="0"/>
              <a:t>Appeals rejected the $10,000 OIC because it was not properly submitted and </a:t>
            </a:r>
            <a:r>
              <a:rPr lang="en-US" dirty="0" err="1" smtClean="0"/>
              <a:t>Bergdale</a:t>
            </a:r>
            <a:r>
              <a:rPr lang="en-US" dirty="0" smtClean="0"/>
              <a:t> petitioned the Tax Court.</a:t>
            </a:r>
          </a:p>
          <a:p>
            <a:r>
              <a:rPr lang="en-US" dirty="0" smtClean="0"/>
              <a:t>Court found it had jurisdiction, even though no party contested in as a CDP was filed and prior decisions have already addressed the issue that it is not necessary to assess the single member LLC separately for employment taxes.</a:t>
            </a:r>
          </a:p>
          <a:p>
            <a:endParaRPr lang="en-US" dirty="0"/>
          </a:p>
        </p:txBody>
      </p:sp>
    </p:spTree>
    <p:extLst>
      <p:ext uri="{BB962C8B-B14F-4D97-AF65-F5344CB8AC3E}">
        <p14:creationId xmlns:p14="http://schemas.microsoft.com/office/powerpoint/2010/main" val="27555018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TIGTA AND COMPLIANCE TRENDS AS TO COLLECTION ENFORCEMENT</a:t>
            </a:r>
            <a:endParaRPr lang="en-US" b="1" dirty="0"/>
          </a:p>
        </p:txBody>
      </p:sp>
      <p:sp>
        <p:nvSpPr>
          <p:cNvPr id="3" name="Content Placeholder 2"/>
          <p:cNvSpPr>
            <a:spLocks noGrp="1"/>
          </p:cNvSpPr>
          <p:nvPr>
            <p:ph idx="1"/>
          </p:nvPr>
        </p:nvSpPr>
        <p:spPr/>
        <p:txBody>
          <a:bodyPr/>
          <a:lstStyle/>
          <a:p>
            <a:r>
              <a:rPr lang="en-US" dirty="0" smtClean="0"/>
              <a:t>Enforcement revenue collected increased $3.2 billion (6%) from 50.2 billion in  FY 2012 to $53.3 billion in FY 2013.</a:t>
            </a:r>
          </a:p>
          <a:p>
            <a:r>
              <a:rPr lang="en-US" dirty="0" smtClean="0"/>
              <a:t>However, enforcement revenue for FY 2013 was less than the enforcement revenue collected during two of the last fiscal years and $2.6 billion increase (81%) was due to settlement of litigation and appeals cases.  At the end of the day, the enforcement revenue attributed to the Collection program was only a 3% increase from 2012.  </a:t>
            </a:r>
          </a:p>
          <a:p>
            <a:r>
              <a:rPr lang="en-US" dirty="0" smtClean="0"/>
              <a:t>Examination portion of enforcement revenue decreased by almost 4% from the prior year</a:t>
            </a:r>
            <a:r>
              <a:rPr lang="en-US" dirty="0" smtClean="0"/>
              <a:t>.</a:t>
            </a:r>
          </a:p>
          <a:p>
            <a:endParaRPr lang="en-US" dirty="0"/>
          </a:p>
        </p:txBody>
      </p:sp>
    </p:spTree>
    <p:extLst>
      <p:ext uri="{BB962C8B-B14F-4D97-AF65-F5344CB8AC3E}">
        <p14:creationId xmlns:p14="http://schemas.microsoft.com/office/powerpoint/2010/main" val="188945354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16000" y="238125"/>
            <a:ext cx="10515600" cy="1325563"/>
          </a:xfrm>
        </p:spPr>
        <p:txBody>
          <a:bodyPr/>
          <a:lstStyle/>
          <a:p>
            <a:pPr algn="ctr"/>
            <a:r>
              <a:rPr lang="en-US" b="1" i="1" dirty="0" err="1" smtClean="0"/>
              <a:t>Bergdale</a:t>
            </a:r>
            <a:r>
              <a:rPr lang="en-US" b="1" i="1" dirty="0" smtClean="0"/>
              <a:t> v. </a:t>
            </a:r>
            <a:r>
              <a:rPr lang="en-US" b="1" i="1" dirty="0" err="1" smtClean="0"/>
              <a:t>Comm’r</a:t>
            </a:r>
            <a:r>
              <a:rPr lang="en-US" b="1" i="1" dirty="0" smtClean="0"/>
              <a:t> (cont.)</a:t>
            </a:r>
            <a:endParaRPr lang="en-US" b="1" i="1" dirty="0"/>
          </a:p>
        </p:txBody>
      </p:sp>
      <p:sp>
        <p:nvSpPr>
          <p:cNvPr id="3" name="Content Placeholder 2"/>
          <p:cNvSpPr>
            <a:spLocks noGrp="1"/>
          </p:cNvSpPr>
          <p:nvPr>
            <p:ph idx="1"/>
          </p:nvPr>
        </p:nvSpPr>
        <p:spPr/>
        <p:txBody>
          <a:bodyPr/>
          <a:lstStyle/>
          <a:p>
            <a:r>
              <a:rPr lang="en-US" dirty="0" smtClean="0"/>
              <a:t>The Court held that </a:t>
            </a:r>
            <a:r>
              <a:rPr lang="en-US" dirty="0" err="1" smtClean="0"/>
              <a:t>Bergdale</a:t>
            </a:r>
            <a:r>
              <a:rPr lang="en-US" dirty="0" smtClean="0"/>
              <a:t> never formally filed an OIC for $10,000 using the proper forms as </a:t>
            </a:r>
            <a:r>
              <a:rPr lang="en-US" dirty="0" err="1" smtClean="0"/>
              <a:t>Bergdale</a:t>
            </a:r>
            <a:r>
              <a:rPr lang="en-US" dirty="0" smtClean="0"/>
              <a:t> never filed an original form 656.  </a:t>
            </a:r>
            <a:r>
              <a:rPr lang="en-US" dirty="0" err="1" smtClean="0"/>
              <a:t>Bergdale</a:t>
            </a:r>
            <a:r>
              <a:rPr lang="en-US" dirty="0" smtClean="0"/>
              <a:t> relied on the </a:t>
            </a:r>
            <a:r>
              <a:rPr lang="en-US" i="1" dirty="0" smtClean="0"/>
              <a:t>Johnson v. </a:t>
            </a:r>
            <a:r>
              <a:rPr lang="en-US" i="1" dirty="0" err="1" smtClean="0"/>
              <a:t>Comm’r</a:t>
            </a:r>
            <a:r>
              <a:rPr lang="en-US" i="1" dirty="0" smtClean="0"/>
              <a:t>,</a:t>
            </a:r>
            <a:r>
              <a:rPr lang="en-US" dirty="0" smtClean="0"/>
              <a:t> 136 T.C. (2011) </a:t>
            </a:r>
            <a:r>
              <a:rPr lang="en-US" dirty="0" err="1" smtClean="0"/>
              <a:t>aff’d</a:t>
            </a:r>
            <a:r>
              <a:rPr lang="en-US" dirty="0" smtClean="0"/>
              <a:t> 502 Fed </a:t>
            </a:r>
            <a:r>
              <a:rPr lang="en-US" dirty="0" err="1" smtClean="0"/>
              <a:t>Appx</a:t>
            </a:r>
            <a:r>
              <a:rPr lang="en-US" dirty="0" smtClean="0"/>
              <a:t>. 1 (D.C. Cir 2013) and contended it was valid.  The Tax Court noted in the </a:t>
            </a:r>
            <a:r>
              <a:rPr lang="en-US" i="1" dirty="0" smtClean="0"/>
              <a:t>Johnson</a:t>
            </a:r>
            <a:r>
              <a:rPr lang="en-US" dirty="0" smtClean="0"/>
              <a:t> case, the taxpayer filed a 656 and then filed a letter amending it.  Here </a:t>
            </a:r>
            <a:r>
              <a:rPr lang="en-US" dirty="0" err="1" smtClean="0"/>
              <a:t>Bergdale</a:t>
            </a:r>
            <a:r>
              <a:rPr lang="en-US" dirty="0" smtClean="0"/>
              <a:t> never filed the 656 and the Court was justified in rejecting it.</a:t>
            </a:r>
            <a:endParaRPr lang="en-US" dirty="0"/>
          </a:p>
        </p:txBody>
      </p:sp>
    </p:spTree>
    <p:extLst>
      <p:ext uri="{BB962C8B-B14F-4D97-AF65-F5344CB8AC3E}">
        <p14:creationId xmlns:p14="http://schemas.microsoft.com/office/powerpoint/2010/main" val="169390560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i="1" dirty="0" err="1" smtClean="0"/>
              <a:t>Eichler</a:t>
            </a:r>
            <a:r>
              <a:rPr lang="en-US" i="1" dirty="0" smtClean="0"/>
              <a:t> v. Commissioner</a:t>
            </a:r>
            <a:r>
              <a:rPr lang="en-US" dirty="0" smtClean="0"/>
              <a:t/>
            </a:r>
            <a:br>
              <a:rPr lang="en-US" dirty="0" smtClean="0"/>
            </a:br>
            <a:r>
              <a:rPr lang="en-US" dirty="0" smtClean="0"/>
              <a:t>143 T.C. No. 2 (July 23, 2014)</a:t>
            </a:r>
            <a:endParaRPr lang="en-US" i="1" dirty="0"/>
          </a:p>
        </p:txBody>
      </p:sp>
      <p:sp>
        <p:nvSpPr>
          <p:cNvPr id="3" name="Content Placeholder 2"/>
          <p:cNvSpPr>
            <a:spLocks noGrp="1"/>
          </p:cNvSpPr>
          <p:nvPr>
            <p:ph idx="1"/>
          </p:nvPr>
        </p:nvSpPr>
        <p:spPr/>
        <p:txBody>
          <a:bodyPr/>
          <a:lstStyle/>
          <a:p>
            <a:r>
              <a:rPr lang="en-US" dirty="0" smtClean="0"/>
              <a:t>Chief Judge Michael </a:t>
            </a:r>
            <a:r>
              <a:rPr lang="en-US" dirty="0" err="1" smtClean="0"/>
              <a:t>Thorton</a:t>
            </a:r>
            <a:r>
              <a:rPr lang="en-US" dirty="0" smtClean="0"/>
              <a:t> held that the IRS can issue a CP 90 Letter, which is a Notice of Intent to Levy and Notice of Your right to a Fair Hearing.  The Court held that §6331(k)(2) bars the IRS from making a levy while a taxpayer’s offer is being considered but not a Notice of Levy.</a:t>
            </a:r>
            <a:endParaRPr lang="en-US" dirty="0"/>
          </a:p>
        </p:txBody>
      </p:sp>
    </p:spTree>
    <p:extLst>
      <p:ext uri="{BB962C8B-B14F-4D97-AF65-F5344CB8AC3E}">
        <p14:creationId xmlns:p14="http://schemas.microsoft.com/office/powerpoint/2010/main" val="214355041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i="1" dirty="0" smtClean="0"/>
              <a:t>Lacy-Thompson v. Commissioner</a:t>
            </a:r>
            <a:br>
              <a:rPr lang="en-US" i="1" dirty="0" smtClean="0"/>
            </a:br>
            <a:r>
              <a:rPr lang="en-US" dirty="0" smtClean="0"/>
              <a:t>T.C. Memo 2014-137 (July 14, 2014)</a:t>
            </a:r>
            <a:endParaRPr lang="en-US" i="1" dirty="0"/>
          </a:p>
        </p:txBody>
      </p:sp>
      <p:sp>
        <p:nvSpPr>
          <p:cNvPr id="3" name="Content Placeholder 2"/>
          <p:cNvSpPr>
            <a:spLocks noGrp="1"/>
          </p:cNvSpPr>
          <p:nvPr>
            <p:ph idx="1"/>
          </p:nvPr>
        </p:nvSpPr>
        <p:spPr/>
        <p:txBody>
          <a:bodyPr/>
          <a:lstStyle/>
          <a:p>
            <a:r>
              <a:rPr lang="en-US" dirty="0" smtClean="0"/>
              <a:t>You cannot get two bites at the apple.</a:t>
            </a:r>
          </a:p>
          <a:p>
            <a:r>
              <a:rPr lang="en-US" dirty="0" smtClean="0"/>
              <a:t>The taxpayers signed a Form 870-AD, Offer to Waive Restrictions on Assessment and Collection of Tax Deficiency and to Accept </a:t>
            </a:r>
            <a:r>
              <a:rPr lang="en-US" dirty="0" err="1" smtClean="0"/>
              <a:t>Overassesment</a:t>
            </a:r>
            <a:r>
              <a:rPr lang="en-US" dirty="0" smtClean="0"/>
              <a:t> with respect to a penalty assessment.</a:t>
            </a:r>
          </a:p>
          <a:p>
            <a:r>
              <a:rPr lang="en-US" dirty="0" smtClean="0"/>
              <a:t>The Court held that the signed form indicated that they had the opportunity and did in fact accuracy related penalty amount (25% was abated by Appeals).</a:t>
            </a:r>
          </a:p>
          <a:p>
            <a:r>
              <a:rPr lang="en-US" dirty="0" smtClean="0"/>
              <a:t>Taxpayers filed a petition to abate the penalties and it was denied because they had already agreed to the assessment by signing form 870-AD.</a:t>
            </a:r>
            <a:endParaRPr lang="en-US" dirty="0"/>
          </a:p>
        </p:txBody>
      </p:sp>
    </p:spTree>
    <p:extLst>
      <p:ext uri="{BB962C8B-B14F-4D97-AF65-F5344CB8AC3E}">
        <p14:creationId xmlns:p14="http://schemas.microsoft.com/office/powerpoint/2010/main" val="157881614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i="1" dirty="0" smtClean="0"/>
              <a:t>United States v. Winsper,</a:t>
            </a:r>
            <a:br>
              <a:rPr lang="en-US" b="1" i="1" dirty="0" smtClean="0"/>
            </a:br>
            <a:r>
              <a:rPr lang="en-US" b="1" i="1" dirty="0"/>
              <a:t>	</a:t>
            </a:r>
            <a:r>
              <a:rPr lang="en-US" b="1" dirty="0" smtClean="0"/>
              <a:t>114 AFTR 2d 2014-5218 (W.D. Ky. July 15, 2014)</a:t>
            </a:r>
            <a:endParaRPr lang="en-US" b="1" i="1" dirty="0"/>
          </a:p>
        </p:txBody>
      </p:sp>
      <p:sp>
        <p:nvSpPr>
          <p:cNvPr id="3" name="Content Placeholder 2"/>
          <p:cNvSpPr>
            <a:spLocks noGrp="1"/>
          </p:cNvSpPr>
          <p:nvPr>
            <p:ph idx="1"/>
          </p:nvPr>
        </p:nvSpPr>
        <p:spPr/>
        <p:txBody>
          <a:bodyPr>
            <a:normAutofit fontScale="85000" lnSpcReduction="10000"/>
          </a:bodyPr>
          <a:lstStyle/>
          <a:p>
            <a:r>
              <a:rPr lang="en-US" dirty="0" smtClean="0"/>
              <a:t>D.C. after remand from the Court of Appeals held that the IRS could foreclose on the personal residence of the taxpayer after analyzing the four factors set forth in </a:t>
            </a:r>
            <a:r>
              <a:rPr lang="en-US" i="1" dirty="0" smtClean="0"/>
              <a:t>Rodgers v. U.S.</a:t>
            </a:r>
            <a:r>
              <a:rPr lang="en-US" dirty="0" smtClean="0"/>
              <a:t>, 461 U.S. 677 (1983).  In this case the husband owed $901,052 in taxes, interest and penalties and a tax lien had been filed.  The U.S. moved to foreclose on the personal residence of the husband and wife.  The government initially held for the taxpayer.  The case was appealed and the appellate court remanded it back to the trial court to reconsider the 4 factors laid out in </a:t>
            </a:r>
            <a:r>
              <a:rPr lang="en-US" i="1" dirty="0" smtClean="0"/>
              <a:t>Rodgers</a:t>
            </a:r>
            <a:r>
              <a:rPr lang="en-US" dirty="0" smtClean="0"/>
              <a:t>. </a:t>
            </a:r>
          </a:p>
          <a:p>
            <a:r>
              <a:rPr lang="en-US" dirty="0" smtClean="0"/>
              <a:t>The </a:t>
            </a:r>
            <a:r>
              <a:rPr lang="en-US" dirty="0"/>
              <a:t>Sixth Circuit held that this Court misapplied three of the four </a:t>
            </a:r>
            <a:r>
              <a:rPr lang="en-US" i="1" dirty="0"/>
              <a:t>Rodgers</a:t>
            </a:r>
            <a:r>
              <a:rPr lang="en-US" dirty="0"/>
              <a:t> factors and that contrary to the Court's previous understanding, "the </a:t>
            </a:r>
            <a:r>
              <a:rPr lang="en-US" i="1" dirty="0"/>
              <a:t>Rodgers</a:t>
            </a:r>
            <a:r>
              <a:rPr lang="en-US" dirty="0"/>
              <a:t> factors do not address </a:t>
            </a:r>
            <a:r>
              <a:rPr lang="en-US" dirty="0" smtClean="0"/>
              <a:t>the </a:t>
            </a:r>
            <a:r>
              <a:rPr lang="en-US" dirty="0"/>
              <a:t>scope of the government's discretion to foreclose, but, rather, the district court's discretion not to foreclose." </a:t>
            </a:r>
            <a:r>
              <a:rPr lang="en-US" i="1" dirty="0"/>
              <a:t>Winsper</a:t>
            </a:r>
            <a:r>
              <a:rPr lang="en-US" dirty="0"/>
              <a:t>, 680 F.3d at 489 (emphasis omitted). The Sixth Circuit has emphasized that the </a:t>
            </a:r>
            <a:r>
              <a:rPr lang="en-US" i="1" dirty="0"/>
              <a:t>Rodgers</a:t>
            </a:r>
            <a:r>
              <a:rPr lang="en-US" dirty="0"/>
              <a:t> factors constitute a balancing test that control the Court's limited discretion. </a:t>
            </a:r>
          </a:p>
        </p:txBody>
      </p:sp>
    </p:spTree>
    <p:extLst>
      <p:ext uri="{BB962C8B-B14F-4D97-AF65-F5344CB8AC3E}">
        <p14:creationId xmlns:p14="http://schemas.microsoft.com/office/powerpoint/2010/main" val="276631665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i="1" dirty="0" smtClean="0"/>
              <a:t>Winsper </a:t>
            </a:r>
            <a:r>
              <a:rPr lang="en-US" dirty="0" smtClean="0"/>
              <a:t>(cont.)</a:t>
            </a:r>
            <a:endParaRPr lang="en-US" i="1" dirty="0"/>
          </a:p>
        </p:txBody>
      </p:sp>
      <p:sp>
        <p:nvSpPr>
          <p:cNvPr id="3" name="Content Placeholder 2"/>
          <p:cNvSpPr>
            <a:spLocks noGrp="1"/>
          </p:cNvSpPr>
          <p:nvPr>
            <p:ph idx="1"/>
          </p:nvPr>
        </p:nvSpPr>
        <p:spPr/>
        <p:txBody>
          <a:bodyPr>
            <a:normAutofit fontScale="85000" lnSpcReduction="10000"/>
          </a:bodyPr>
          <a:lstStyle/>
          <a:p>
            <a:r>
              <a:rPr lang="en-US" sz="2000" dirty="0"/>
              <a:t>A court should consider to the extent which the Government’s financial interest would be prejudiced if it were relegated to a forced sale of a partial interest actually liable for the delinquent taxes</a:t>
            </a:r>
            <a:r>
              <a:rPr lang="en-US" sz="2000" dirty="0" smtClean="0"/>
              <a:t>.  Here the court found that if they sold a partial interest there would be a $71,000 deficit which the trial court on re-examination found to be substantial. </a:t>
            </a:r>
            <a:r>
              <a:rPr lang="en-US" sz="2000" dirty="0"/>
              <a:t>The Sixth Circuit reasoned that neither the lengthy period of time that had elapsed nor the small percentage of total indebtedness that the forced sale of marital property would satisfy negated the potential prejudice to the Government of being allowed to foreclose only on Mr. Winsper's partial interest. </a:t>
            </a:r>
            <a:r>
              <a:rPr lang="en-US" sz="2000" i="1" dirty="0"/>
              <a:t>Winsper</a:t>
            </a:r>
            <a:r>
              <a:rPr lang="en-US" sz="2000" dirty="0"/>
              <a:t>, 680 F.3d at 489-90. This Court previously relied on the discussion in </a:t>
            </a:r>
            <a:r>
              <a:rPr lang="en-US" sz="2000" i="1" dirty="0"/>
              <a:t>United States v. Reid</a:t>
            </a:r>
            <a:r>
              <a:rPr lang="en-US" sz="2000" dirty="0"/>
              <a:t>, 127 F. Supp. 2d 1361 [87 AFTR 2d 2001-429] (S.D. Ga. 2000), regarding the age of the assessment but the Sixth Circuit held that that case is not analogous here. </a:t>
            </a:r>
            <a:r>
              <a:rPr lang="en-US" sz="2000" i="1" dirty="0"/>
              <a:t>Id.</a:t>
            </a:r>
            <a:r>
              <a:rPr lang="en-US" sz="2000" dirty="0"/>
              <a:t> at 490.</a:t>
            </a:r>
          </a:p>
          <a:p>
            <a:r>
              <a:rPr lang="en-US" sz="2000" dirty="0"/>
              <a:t>Finally, the Sixth Circuit held that this Court was mistaken to rely on </a:t>
            </a:r>
            <a:r>
              <a:rPr lang="en-US" sz="2000" i="1" dirty="0"/>
              <a:t>Reid</a:t>
            </a:r>
            <a:r>
              <a:rPr lang="en-US" sz="2000" dirty="0"/>
              <a:t> and consider "the percentage of the debt that would be satisfied rather than the dollar amount that would be collected." </a:t>
            </a:r>
            <a:r>
              <a:rPr lang="en-US" sz="2000" i="1" dirty="0"/>
              <a:t>Id.</a:t>
            </a:r>
            <a:r>
              <a:rPr lang="en-US" sz="2000" dirty="0"/>
              <a:t> at 490-91. The Circuit Court held that the percentage of debt to be fulfilled is not important in terms of the potential prejudice to the Government's financial interests </a:t>
            </a:r>
            <a:endParaRPr lang="en-US" sz="2000" dirty="0" smtClean="0"/>
          </a:p>
          <a:p>
            <a:r>
              <a:rPr lang="en-US" sz="2000" dirty="0" smtClean="0"/>
              <a:t>The </a:t>
            </a:r>
            <a:r>
              <a:rPr lang="en-US" sz="2000" dirty="0"/>
              <a:t>second factor from </a:t>
            </a:r>
            <a:r>
              <a:rPr lang="en-US" sz="2000" i="1" dirty="0"/>
              <a:t>Rodgers</a:t>
            </a:r>
            <a:r>
              <a:rPr lang="en-US" sz="2000" dirty="0"/>
              <a:t> asks "whether the third party with a non-liable separate interest in the property would, in the normal course of events (leaving aside § 7403 and eminent domain proceedings, of course) have a legally recognized expectation that that separate property would not be subject to forced sale by the delinquent taxpayer or his or her creditors." </a:t>
            </a:r>
            <a:r>
              <a:rPr lang="en-US" sz="2000" dirty="0" smtClean="0"/>
              <a:t> Here the property was held as “tenants in the entirety”, which implies that neither spouse can sell his or her interest.  Taxpayer wins.</a:t>
            </a:r>
          </a:p>
          <a:p>
            <a:endParaRPr lang="en-US" dirty="0" smtClean="0"/>
          </a:p>
          <a:p>
            <a:endParaRPr lang="en-US" dirty="0"/>
          </a:p>
          <a:p>
            <a:endParaRPr lang="en-US" dirty="0"/>
          </a:p>
        </p:txBody>
      </p:sp>
    </p:spTree>
    <p:extLst>
      <p:ext uri="{BB962C8B-B14F-4D97-AF65-F5344CB8AC3E}">
        <p14:creationId xmlns:p14="http://schemas.microsoft.com/office/powerpoint/2010/main" val="310113843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i="1" dirty="0" smtClean="0"/>
              <a:t>Winsper </a:t>
            </a:r>
            <a:r>
              <a:rPr lang="en-US" dirty="0" smtClean="0"/>
              <a:t>(cont.)</a:t>
            </a:r>
            <a:endParaRPr lang="en-US" i="1" dirty="0"/>
          </a:p>
        </p:txBody>
      </p:sp>
      <p:sp>
        <p:nvSpPr>
          <p:cNvPr id="3" name="Content Placeholder 2"/>
          <p:cNvSpPr>
            <a:spLocks noGrp="1"/>
          </p:cNvSpPr>
          <p:nvPr>
            <p:ph idx="1"/>
          </p:nvPr>
        </p:nvSpPr>
        <p:spPr/>
        <p:txBody>
          <a:bodyPr>
            <a:normAutofit fontScale="92500" lnSpcReduction="10000"/>
          </a:bodyPr>
          <a:lstStyle/>
          <a:p>
            <a:r>
              <a:rPr lang="en-US" sz="2000" dirty="0"/>
              <a:t>The </a:t>
            </a:r>
            <a:r>
              <a:rPr lang="en-US" sz="2000" dirty="0" smtClean="0"/>
              <a:t>third </a:t>
            </a:r>
            <a:r>
              <a:rPr lang="en-US" sz="2000" dirty="0"/>
              <a:t>factor from </a:t>
            </a:r>
            <a:r>
              <a:rPr lang="en-US" sz="2000" i="1" dirty="0"/>
              <a:t>Rodgers</a:t>
            </a:r>
            <a:r>
              <a:rPr lang="en-US" sz="2000" dirty="0"/>
              <a:t> asks "whether the third party with a non-liable separate interest in the property would, in the normal course of events (leaving aside § 7403 and eminent domain proceedings, of course) have a legally recognized expectation that that separate property would not be subject to forced sale by the delinquent taxpayer or his or her creditors." The emotional value of keeping the home for the wife’s sentimental reasons would not weigh in favor of keeping the home and there was little evidence presented that $71,000 wasn’t sufficient to allow Ms. Winsper to find another home.  Government wins on this factor</a:t>
            </a:r>
            <a:r>
              <a:rPr lang="en-US" sz="2000" dirty="0" smtClean="0"/>
              <a:t>.</a:t>
            </a:r>
          </a:p>
          <a:p>
            <a:r>
              <a:rPr lang="en-US" sz="2000" dirty="0"/>
              <a:t>The fourth </a:t>
            </a:r>
            <a:r>
              <a:rPr lang="en-US" sz="2000" i="1" dirty="0"/>
              <a:t>Rodgers</a:t>
            </a:r>
            <a:r>
              <a:rPr lang="en-US" sz="2000" dirty="0"/>
              <a:t> factor instructs that "a court should consider the relative character and value of the non-liable and liable interests held in the property." </a:t>
            </a:r>
            <a:r>
              <a:rPr lang="en-US" sz="2000" i="1" dirty="0"/>
              <a:t>Rodgers</a:t>
            </a:r>
            <a:r>
              <a:rPr lang="en-US" sz="2000" dirty="0"/>
              <a:t>, 461 U.S. at 711. If the non-liable third party has an interest in the property and "that interest is worth 99% of the value of the property, then there might well be virtually no reason to allow the sale to proceed." </a:t>
            </a:r>
            <a:r>
              <a:rPr lang="en-US" sz="2000" i="1" dirty="0"/>
              <a:t>Id.</a:t>
            </a:r>
            <a:r>
              <a:rPr lang="en-US" sz="2000" dirty="0"/>
              <a:t> The Court previously concluded that Mrs. Winsper's interest in the property is 50% or more but the Sixth Circuit held that "any claim that Barbara Winsper might have an interest in the property greater than 50% based on the likelihood that she will outlive her husband is precluded by this court's decision in </a:t>
            </a:r>
            <a:r>
              <a:rPr lang="en-US" sz="2000" i="1" dirty="0"/>
              <a:t>Barr</a:t>
            </a:r>
            <a:r>
              <a:rPr lang="en-US" sz="2000" dirty="0"/>
              <a:t> ." </a:t>
            </a:r>
            <a:r>
              <a:rPr lang="en-US" sz="2000" i="1" dirty="0"/>
              <a:t>Winsper</a:t>
            </a:r>
            <a:r>
              <a:rPr lang="en-US" sz="2000" dirty="0"/>
              <a:t>, 680 F.3d at 492; </a:t>
            </a:r>
            <a:r>
              <a:rPr lang="en-US" sz="2000" i="1" dirty="0"/>
              <a:t>see Barr</a:t>
            </a:r>
            <a:r>
              <a:rPr lang="en-US" sz="2000" dirty="0"/>
              <a:t>, 617 F.3d at 372. Furthermore, Kentucky law clearly says that tenants in the entirety have identical property rights and there would be an equal division of the rights even if the tenancy by the entirety was terminated. </a:t>
            </a:r>
          </a:p>
          <a:p>
            <a:endParaRPr lang="en-US" sz="2000" dirty="0"/>
          </a:p>
        </p:txBody>
      </p:sp>
    </p:spTree>
    <p:extLst>
      <p:ext uri="{BB962C8B-B14F-4D97-AF65-F5344CB8AC3E}">
        <p14:creationId xmlns:p14="http://schemas.microsoft.com/office/powerpoint/2010/main" val="41170365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PTMA-2013-02</a:t>
            </a:r>
            <a:br>
              <a:rPr lang="en-US" dirty="0" smtClean="0"/>
            </a:br>
            <a:r>
              <a:rPr lang="en-US" dirty="0" smtClean="0"/>
              <a:t>CRIMINAL RESTITUION AND NOLS</a:t>
            </a:r>
            <a:endParaRPr lang="en-US" dirty="0"/>
          </a:p>
        </p:txBody>
      </p:sp>
      <p:sp>
        <p:nvSpPr>
          <p:cNvPr id="3" name="Content Placeholder 2"/>
          <p:cNvSpPr>
            <a:spLocks noGrp="1"/>
          </p:cNvSpPr>
          <p:nvPr>
            <p:ph idx="1"/>
          </p:nvPr>
        </p:nvSpPr>
        <p:spPr/>
        <p:txBody>
          <a:bodyPr>
            <a:normAutofit/>
          </a:bodyPr>
          <a:lstStyle/>
          <a:p>
            <a:r>
              <a:rPr lang="en-US" dirty="0"/>
              <a:t>NOL carrybacks or carryovers to, or other deductions in, a tax period for which an </a:t>
            </a:r>
            <a:r>
              <a:rPr lang="en-US" dirty="0" smtClean="0"/>
              <a:t>amount </a:t>
            </a:r>
            <a:r>
              <a:rPr lang="en-US" dirty="0"/>
              <a:t>of restitution was ordered and assessed pursuant to section 6201 (a)(4)(A) </a:t>
            </a:r>
            <a:r>
              <a:rPr lang="en-US" dirty="0" smtClean="0"/>
              <a:t>reduce </a:t>
            </a:r>
            <a:r>
              <a:rPr lang="en-US" dirty="0"/>
              <a:t>a taxpayer's civil tax liability for that tax period. Such deductions, however, do </a:t>
            </a:r>
            <a:r>
              <a:rPr lang="en-US" dirty="0" smtClean="0"/>
              <a:t>not </a:t>
            </a:r>
            <a:r>
              <a:rPr lang="en-US" dirty="0"/>
              <a:t>in any way affect the Service's assessment or collection of the amount of restitution </a:t>
            </a:r>
            <a:r>
              <a:rPr lang="en-US" dirty="0" smtClean="0"/>
              <a:t>itself</a:t>
            </a:r>
            <a:r>
              <a:rPr lang="en-US" dirty="0"/>
              <a:t>. Regardless of the amount of civil tax liability for that period, the Service must </a:t>
            </a:r>
            <a:r>
              <a:rPr lang="en-US" dirty="0" smtClean="0"/>
              <a:t>collect </a:t>
            </a:r>
            <a:r>
              <a:rPr lang="en-US" dirty="0"/>
              <a:t>the entire amount ordered as restitution under section 6201 (a)(4)(A). </a:t>
            </a:r>
          </a:p>
        </p:txBody>
      </p:sp>
    </p:spTree>
    <p:extLst>
      <p:ext uri="{BB962C8B-B14F-4D97-AF65-F5344CB8AC3E}">
        <p14:creationId xmlns:p14="http://schemas.microsoft.com/office/powerpoint/2010/main" val="54905591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2800" b="1" dirty="0" smtClean="0"/>
              <a:t>Revenue Procedure 2003-71</a:t>
            </a:r>
            <a:br>
              <a:rPr lang="en-US" sz="2800" b="1" dirty="0" smtClean="0"/>
            </a:br>
            <a:r>
              <a:rPr lang="en-US" sz="2800" b="1" dirty="0" smtClean="0"/>
              <a:t>Offer in Compromise – Rejection on Public Policy Grounds</a:t>
            </a:r>
            <a:endParaRPr lang="en-US" sz="2800" b="1" dirty="0"/>
          </a:p>
        </p:txBody>
      </p:sp>
      <p:sp>
        <p:nvSpPr>
          <p:cNvPr id="3" name="Content Placeholder 2"/>
          <p:cNvSpPr>
            <a:spLocks noGrp="1"/>
          </p:cNvSpPr>
          <p:nvPr>
            <p:ph idx="1"/>
          </p:nvPr>
        </p:nvSpPr>
        <p:spPr/>
        <p:txBody>
          <a:bodyPr>
            <a:noAutofit/>
          </a:bodyPr>
          <a:lstStyle/>
          <a:p>
            <a:r>
              <a:rPr lang="en-US" sz="1200" dirty="0" smtClean="0"/>
              <a:t>An offer in compromise may be rejected if it is in any way detrimental to the IRS’s interests, even if the amounts offered are greater than could be reasonably collected in any other manner.  Rejections under this provision should not be routine and should be fully supported by the facts outlined in the rejection narrative.  Offers rejected under this section require the review and approval of the second level manager; i.e., the Territory Manager for the field or Department Manager for COIC.  Examples include the following that may not be in the best interest of the government:</a:t>
            </a:r>
          </a:p>
          <a:p>
            <a:pPr lvl="1"/>
            <a:r>
              <a:rPr lang="en-US" sz="1200" dirty="0" smtClean="0"/>
              <a:t>The taxpayer’s offer meets processability criteria.  However, the taxpayer has an egregious history of past noncompliance, as evidenced by the taxpayer’s compromising employment taxes, where financial analysis indicates the business does not have the ability to fund the offer and remain current with future tax obligations and meet the business’ normal operating expenses.</a:t>
            </a:r>
          </a:p>
          <a:p>
            <a:pPr lvl="1"/>
            <a:r>
              <a:rPr lang="en-US" sz="1200" dirty="0" smtClean="0"/>
              <a:t>An offer involving a deferred payment where financial analysis indicates the taxpayer cannot fund the offer and an acceptable explanation as to where the additional funs may be secured is not provided.</a:t>
            </a:r>
          </a:p>
          <a:p>
            <a:pPr lvl="1"/>
            <a:r>
              <a:rPr lang="en-US" sz="1200" dirty="0" smtClean="0"/>
              <a:t>The taxpayer is the primary responsible party for the related entity, i.e., a corporation, partnership, etc., that is not in compliance with the tax laws.</a:t>
            </a:r>
          </a:p>
          <a:p>
            <a:pPr lvl="1"/>
            <a:r>
              <a:rPr lang="en-US" sz="1200" dirty="0" smtClean="0"/>
              <a:t>The offer is from a business that is insolvent, will remain insolvent and the governments position would be better protected in an insolvency proceeding.  But see IRM 5.8.10.2.2.1 (Consideration of a Potential Bankruptcy Filing on the Calculation of RCP in an OIC investigation).</a:t>
            </a:r>
          </a:p>
          <a:p>
            <a:pPr lvl="1"/>
            <a:r>
              <a:rPr lang="en-US" sz="1200" dirty="0" smtClean="0"/>
              <a:t>The taxpayer does not have the ability to pay the liability via an installment agreement, yet based on the evaluation of the taxpayer’s financial situation, the amount potentially through a PPIA (partial payment installment obligation) approximates the outstanding balance.</a:t>
            </a:r>
            <a:br>
              <a:rPr lang="en-US" sz="1200" dirty="0" smtClean="0"/>
            </a:br>
            <a:endParaRPr lang="en-US" sz="1200" dirty="0" smtClean="0"/>
          </a:p>
          <a:p>
            <a:r>
              <a:rPr lang="en-US" sz="1200" dirty="0" smtClean="0"/>
              <a:t>In each of the situations, the financial situation should be completed prior to a final determination that a rejection under NIBIG (Not in the best interest of the Government rejection).  </a:t>
            </a:r>
          </a:p>
          <a:p>
            <a:r>
              <a:rPr lang="en-US" sz="1200" dirty="0" smtClean="0"/>
              <a:t>The taxpayer should also be given the right to withdraw the offer prior to its submission of the rejection recommendation, advised of the reasons for the rejection and alternative available to the taxpayer.</a:t>
            </a:r>
          </a:p>
          <a:p>
            <a:r>
              <a:rPr lang="en-US" sz="1200" dirty="0" smtClean="0"/>
              <a:t>If the offer is not withdrawn, the rejection letter must provide the taxpayer with appeal rights.</a:t>
            </a:r>
          </a:p>
          <a:p>
            <a:endParaRPr lang="en-US" sz="1200" dirty="0" smtClean="0"/>
          </a:p>
          <a:p>
            <a:pPr marL="0" indent="0">
              <a:buNone/>
            </a:pPr>
            <a:r>
              <a:rPr lang="en-US" sz="1200" dirty="0"/>
              <a:t>	</a:t>
            </a:r>
          </a:p>
        </p:txBody>
      </p:sp>
    </p:spTree>
    <p:extLst>
      <p:ext uri="{BB962C8B-B14F-4D97-AF65-F5344CB8AC3E}">
        <p14:creationId xmlns:p14="http://schemas.microsoft.com/office/powerpoint/2010/main" val="212435591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Offers in Compromise</a:t>
            </a:r>
            <a:br>
              <a:rPr lang="en-US" b="1" dirty="0" smtClean="0"/>
            </a:br>
            <a:r>
              <a:rPr lang="en-US" b="1" dirty="0" smtClean="0"/>
              <a:t>Public Policy Rejection P-5-89</a:t>
            </a:r>
            <a:endParaRPr lang="en-US" b="1" dirty="0"/>
          </a:p>
        </p:txBody>
      </p:sp>
      <p:sp>
        <p:nvSpPr>
          <p:cNvPr id="3" name="Content Placeholder 2"/>
          <p:cNvSpPr>
            <a:spLocks noGrp="1"/>
          </p:cNvSpPr>
          <p:nvPr>
            <p:ph idx="1"/>
          </p:nvPr>
        </p:nvSpPr>
        <p:spPr/>
        <p:txBody>
          <a:bodyPr>
            <a:normAutofit lnSpcReduction="10000"/>
          </a:bodyPr>
          <a:lstStyle/>
          <a:p>
            <a:r>
              <a:rPr lang="en-US" dirty="0" smtClean="0"/>
              <a:t>Policy Statement P-5-89 provides that offers may be rejected on the basis of public policy if acceptance might in any way be detrimental to the interests of fair tax administration even though it is shown that the amount of the offer is greater than that which could be collected by other means, provided no ETA issues exist.</a:t>
            </a:r>
          </a:p>
          <a:p>
            <a:pPr lvl="1"/>
            <a:r>
              <a:rPr lang="en-US" dirty="0" smtClean="0"/>
              <a:t>Offer acceptance reports are open to public inspection.  See IRC §61032(k)(1). A decision to reject an offer for public policy reasons should be based on the fact that public reaction to the acceptance could be so negative as to diminish future voluntary compliance.  </a:t>
            </a:r>
            <a:r>
              <a:rPr lang="en-US" i="1" dirty="0" smtClean="0"/>
              <a:t>Decisions to reject offers for this reason should be rare.</a:t>
            </a:r>
            <a:endParaRPr lang="en-US" dirty="0" smtClean="0"/>
          </a:p>
          <a:p>
            <a:pPr lvl="1"/>
            <a:r>
              <a:rPr lang="en-US" dirty="0" smtClean="0"/>
              <a:t>The matter should be discussed with the taxpayer and his representative and if appropriate proceed with rejection pursuant to IRM 5.8.7.7.3.  The rejectio0n letter should be in accord with Treas. Reg. 301.71.22-1(f)(5).</a:t>
            </a:r>
            <a:endParaRPr lang="en-US" dirty="0"/>
          </a:p>
        </p:txBody>
      </p:sp>
    </p:spTree>
    <p:extLst>
      <p:ext uri="{BB962C8B-B14F-4D97-AF65-F5344CB8AC3E}">
        <p14:creationId xmlns:p14="http://schemas.microsoft.com/office/powerpoint/2010/main" val="367546931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Offers in Compromise</a:t>
            </a:r>
            <a:br>
              <a:rPr lang="en-US" b="1" dirty="0" smtClean="0"/>
            </a:br>
            <a:r>
              <a:rPr lang="en-US" b="1" dirty="0" smtClean="0"/>
              <a:t>Public Policy Rejection (cont.)</a:t>
            </a:r>
            <a:endParaRPr lang="en-US" b="1" dirty="0"/>
          </a:p>
        </p:txBody>
      </p:sp>
      <p:sp>
        <p:nvSpPr>
          <p:cNvPr id="3" name="Content Placeholder 2"/>
          <p:cNvSpPr>
            <a:spLocks noGrp="1"/>
          </p:cNvSpPr>
          <p:nvPr>
            <p:ph idx="1"/>
          </p:nvPr>
        </p:nvSpPr>
        <p:spPr/>
        <p:txBody>
          <a:bodyPr/>
          <a:lstStyle/>
          <a:p>
            <a:r>
              <a:rPr lang="en-US" dirty="0" smtClean="0"/>
              <a:t>Examples for rejection are:</a:t>
            </a:r>
          </a:p>
          <a:p>
            <a:pPr lvl="1"/>
            <a:r>
              <a:rPr lang="en-US" dirty="0" smtClean="0"/>
              <a:t>The taxpayer has in the past, and continues to openly encourage others to refuse to comply with the tax laws.</a:t>
            </a:r>
          </a:p>
          <a:p>
            <a:pPr lvl="1"/>
            <a:r>
              <a:rPr lang="en-US" dirty="0" smtClean="0"/>
              <a:t>Indicators exist that the financial benefits of a criminal activity are concealed or the criminal activity is continuing.</a:t>
            </a:r>
          </a:p>
          <a:p>
            <a:pPr lvl="1"/>
            <a:r>
              <a:rPr lang="en-US" dirty="0" smtClean="0"/>
              <a:t>The taxpayer engaged in a pattern of conduct suggestion intentional dissipation of assets.</a:t>
            </a:r>
          </a:p>
          <a:p>
            <a:r>
              <a:rPr lang="en-US" dirty="0" smtClean="0"/>
              <a:t>An offer will not be rejected on public policy grounds solely because:</a:t>
            </a:r>
          </a:p>
          <a:p>
            <a:pPr lvl="1"/>
            <a:r>
              <a:rPr lang="en-US" dirty="0" smtClean="0"/>
              <a:t>It would generate considerable public interest, come of it critical.</a:t>
            </a:r>
          </a:p>
          <a:p>
            <a:pPr lvl="1"/>
            <a:r>
              <a:rPr lang="en-US" dirty="0" smtClean="0"/>
              <a:t>A taxpayer was criminally prosecuted for a tax or non-tax violation.</a:t>
            </a:r>
            <a:endParaRPr lang="en-US" dirty="0"/>
          </a:p>
        </p:txBody>
      </p:sp>
    </p:spTree>
    <p:extLst>
      <p:ext uri="{BB962C8B-B14F-4D97-AF65-F5344CB8AC3E}">
        <p14:creationId xmlns:p14="http://schemas.microsoft.com/office/powerpoint/2010/main" val="26009264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Offers and Compromise</a:t>
            </a:r>
            <a:br>
              <a:rPr lang="en-US" b="1" dirty="0" smtClean="0"/>
            </a:br>
            <a:r>
              <a:rPr lang="en-US" b="1" dirty="0" smtClean="0"/>
              <a:t>Good News – Increased Acceptance</a:t>
            </a:r>
            <a:endParaRPr lang="en-US" b="1" dirty="0"/>
          </a:p>
        </p:txBody>
      </p:sp>
      <p:sp>
        <p:nvSpPr>
          <p:cNvPr id="3" name="Content Placeholder 2"/>
          <p:cNvSpPr>
            <a:spLocks noGrp="1"/>
          </p:cNvSpPr>
          <p:nvPr>
            <p:ph idx="1"/>
          </p:nvPr>
        </p:nvSpPr>
        <p:spPr/>
        <p:txBody>
          <a:bodyPr/>
          <a:lstStyle/>
          <a:p>
            <a:r>
              <a:rPr lang="en-US" dirty="0" smtClean="0"/>
              <a:t>In 2012 the IRS revised the OIC rules by allowing for more discounts on the value of assets and liberalizing some of the rules.  The acceptance rate has gone from 38% in 2012 when the new rules where enacted to 42% in 2013.  For example most assets, including business assets, real estate and investments can be discounted by 20% and retirement accounts can be discounted by 30%.  The changes included:</a:t>
            </a:r>
          </a:p>
          <a:p>
            <a:pPr lvl="1"/>
            <a:r>
              <a:rPr lang="en-US" dirty="0" smtClean="0"/>
              <a:t>Revising the calculation for the taxpayer’s future income.</a:t>
            </a:r>
          </a:p>
          <a:p>
            <a:pPr lvl="1"/>
            <a:r>
              <a:rPr lang="en-US" dirty="0" smtClean="0"/>
              <a:t>Allowing taxpayers to repay student loans.</a:t>
            </a:r>
          </a:p>
          <a:p>
            <a:pPr lvl="1"/>
            <a:r>
              <a:rPr lang="en-US" dirty="0" smtClean="0"/>
              <a:t>Allowing taxpayers to pay state and local delinquent taxes.</a:t>
            </a:r>
          </a:p>
          <a:p>
            <a:pPr lvl="1"/>
            <a:r>
              <a:rPr lang="en-US" dirty="0" smtClean="0"/>
              <a:t>Expanding the Allowable Living Expense Allowance and amount.</a:t>
            </a:r>
            <a:endParaRPr lang="en-US" dirty="0"/>
          </a:p>
        </p:txBody>
      </p:sp>
    </p:spTree>
    <p:extLst>
      <p:ext uri="{BB962C8B-B14F-4D97-AF65-F5344CB8AC3E}">
        <p14:creationId xmlns:p14="http://schemas.microsoft.com/office/powerpoint/2010/main" val="382822744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i="1" dirty="0" smtClean="0"/>
              <a:t>Ronald </a:t>
            </a:r>
            <a:r>
              <a:rPr lang="en-US" b="1" i="1" dirty="0" err="1" smtClean="0"/>
              <a:t>Isley</a:t>
            </a:r>
            <a:r>
              <a:rPr lang="en-US" b="1" i="1" dirty="0" smtClean="0"/>
              <a:t> v. Commissioner</a:t>
            </a:r>
            <a:r>
              <a:rPr lang="en-US" b="1" dirty="0" smtClean="0"/>
              <a:t>,</a:t>
            </a:r>
            <a:br>
              <a:rPr lang="en-US" b="1" dirty="0" smtClean="0"/>
            </a:br>
            <a:r>
              <a:rPr lang="en-US" b="1" dirty="0" smtClean="0"/>
              <a:t>141 TC 349</a:t>
            </a:r>
            <a:endParaRPr lang="en-US" b="1" dirty="0"/>
          </a:p>
        </p:txBody>
      </p:sp>
      <p:sp>
        <p:nvSpPr>
          <p:cNvPr id="3" name="Content Placeholder 2"/>
          <p:cNvSpPr>
            <a:spLocks noGrp="1"/>
          </p:cNvSpPr>
          <p:nvPr>
            <p:ph idx="1"/>
          </p:nvPr>
        </p:nvSpPr>
        <p:spPr/>
        <p:txBody>
          <a:bodyPr>
            <a:normAutofit lnSpcReduction="10000"/>
          </a:bodyPr>
          <a:lstStyle/>
          <a:p>
            <a:r>
              <a:rPr lang="en-US" dirty="0" smtClean="0"/>
              <a:t>Ron had been the lead vocalist of the </a:t>
            </a:r>
            <a:r>
              <a:rPr lang="en-US" dirty="0" err="1" smtClean="0"/>
              <a:t>Isley</a:t>
            </a:r>
            <a:r>
              <a:rPr lang="en-US" dirty="0" smtClean="0"/>
              <a:t> Brothers band which began back in the 50s. However, as seems to be the case with a lot of musicians and entertainers, he was forced twice into bankruptcy and not all of his taxes were discharged and the IRS had been able to collect a lot of the money owed.  After the second bankruptcy, Ron was convicted  for tax evasion for the years 2003, 2004 and 2006.  He was sentenced to 37 months and put on probation for an additional 6 years and as part of his conviction he was ordered to pay his taxes and timely and truthfully file his returns during the probationary period.  He requested a CDP hearing and Appeals was inclined to grant the offer until IRS counsel intervened and advised appeals that no offer could be accepted unless approved by the DOJ.</a:t>
            </a:r>
            <a:endParaRPr lang="en-US" dirty="0"/>
          </a:p>
        </p:txBody>
      </p:sp>
    </p:spTree>
    <p:extLst>
      <p:ext uri="{BB962C8B-B14F-4D97-AF65-F5344CB8AC3E}">
        <p14:creationId xmlns:p14="http://schemas.microsoft.com/office/powerpoint/2010/main" val="423549051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i="1" dirty="0" smtClean="0"/>
              <a:t>Ronald </a:t>
            </a:r>
            <a:r>
              <a:rPr lang="en-US" b="1" i="1" dirty="0" err="1" smtClean="0"/>
              <a:t>Isley</a:t>
            </a:r>
            <a:r>
              <a:rPr lang="en-US" b="1" i="1" dirty="0" smtClean="0"/>
              <a:t> v. </a:t>
            </a:r>
            <a:r>
              <a:rPr lang="en-US" b="1" i="1" dirty="0" err="1" smtClean="0"/>
              <a:t>Comm’r</a:t>
            </a:r>
            <a:r>
              <a:rPr lang="en-US" b="1" i="1" dirty="0" smtClean="0"/>
              <a:t> </a:t>
            </a:r>
            <a:r>
              <a:rPr lang="en-US" b="1" dirty="0" smtClean="0"/>
              <a:t>(cont.)</a:t>
            </a:r>
            <a:endParaRPr lang="en-US" b="1" dirty="0"/>
          </a:p>
        </p:txBody>
      </p:sp>
      <p:sp>
        <p:nvSpPr>
          <p:cNvPr id="3" name="Content Placeholder 2"/>
          <p:cNvSpPr>
            <a:spLocks noGrp="1"/>
          </p:cNvSpPr>
          <p:nvPr>
            <p:ph idx="1"/>
          </p:nvPr>
        </p:nvSpPr>
        <p:spPr/>
        <p:txBody>
          <a:bodyPr>
            <a:normAutofit lnSpcReduction="10000"/>
          </a:bodyPr>
          <a:lstStyle/>
          <a:p>
            <a:r>
              <a:rPr lang="en-US" dirty="0" smtClean="0"/>
              <a:t>The relevant statutes are 7122(a) and 6330(c).  Treas. Reg. §301.7122-1(d)(2) provides that “the IRS may not accept for processing any offer to compromise any liability following reference of a case involving the DOJ for prosecution or defense.”  6330(c)(2)(A) “permits a taxpayer at…(a CDP) hearing any relevant issue relating to unpaid tax or the prosed levy, including…(ii)offers of collection alternatives, which may include an offer in compromise.”</a:t>
            </a:r>
          </a:p>
          <a:p>
            <a:r>
              <a:rPr lang="en-US" dirty="0" smtClean="0"/>
              <a:t>The Tax Court concluded that 7122 trumps 6330 and that the DOJ must approve.  There is nothing that prevents Appeals from negotiating an offer in compromise, but it has to go to the DOJ for approval.  The District Court has already rendered a judgment or it is before that Court and it is the DOJ that should take responsibility.</a:t>
            </a:r>
            <a:endParaRPr lang="en-US" dirty="0"/>
          </a:p>
        </p:txBody>
      </p:sp>
    </p:spTree>
    <p:extLst>
      <p:ext uri="{BB962C8B-B14F-4D97-AF65-F5344CB8AC3E}">
        <p14:creationId xmlns:p14="http://schemas.microsoft.com/office/powerpoint/2010/main" val="394183766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
            </a:r>
            <a:br>
              <a:rPr lang="en-US" dirty="0" smtClean="0"/>
            </a:br>
            <a:r>
              <a:rPr lang="en-US" sz="4000" b="1" dirty="0" smtClean="0"/>
              <a:t>Memo Regarding Restitution Payments</a:t>
            </a:r>
            <a:br>
              <a:rPr lang="en-US" sz="4000" b="1" dirty="0" smtClean="0"/>
            </a:br>
            <a:r>
              <a:rPr lang="en-US" sz="4000" b="1" dirty="0" smtClean="0"/>
              <a:t>SBSE 05-0614-0052  June 24, 2014</a:t>
            </a:r>
            <a:endParaRPr lang="en-US" sz="4000" b="1" dirty="0"/>
          </a:p>
        </p:txBody>
      </p:sp>
      <p:sp>
        <p:nvSpPr>
          <p:cNvPr id="3" name="Content Placeholder 2"/>
          <p:cNvSpPr>
            <a:spLocks noGrp="1"/>
          </p:cNvSpPr>
          <p:nvPr>
            <p:ph idx="1"/>
          </p:nvPr>
        </p:nvSpPr>
        <p:spPr/>
        <p:txBody>
          <a:bodyPr>
            <a:normAutofit fontScale="77500" lnSpcReduction="20000"/>
          </a:bodyPr>
          <a:lstStyle/>
          <a:p>
            <a:r>
              <a:rPr lang="en-US" dirty="0" smtClean="0"/>
              <a:t>If a taxpayer is convicted of a tax violation or related offense, the court may order the defendant to comply with certain tax related conditions of probation including payment of restitution to the IRS.  The Firearms Excise Tax Improvement Act of 20109 the FETI Act”) amended IRC §6201(a)(4) to provide for the assessment and collection of the amount of restitution ordered in a criminal tax case under Title 26.  See also IRM 258.26.1, </a:t>
            </a:r>
            <a:r>
              <a:rPr lang="en-US" i="1" dirty="0" smtClean="0"/>
              <a:t>Criminal Restitution-Based Assessments, </a:t>
            </a:r>
            <a:r>
              <a:rPr lang="en-US" dirty="0" smtClean="0"/>
              <a:t>which outlines the IRS responsibilities.</a:t>
            </a:r>
          </a:p>
          <a:p>
            <a:pPr lvl="1"/>
            <a:r>
              <a:rPr lang="en-US" dirty="0" smtClean="0"/>
              <a:t>Prior to the amendment the IRS could not assess or taken any administrative action to collect the restitution.  </a:t>
            </a:r>
          </a:p>
          <a:p>
            <a:pPr lvl="1"/>
            <a:r>
              <a:rPr lang="en-US" dirty="0" smtClean="0"/>
              <a:t>As a result of the FETI Act, the amount of restitution can be collected as if it were a tax.  However, the restitution order remains in effect and DOJ retains its authority to collect the tax under Title 18.  The FETI Act provides for concurrent authority with the IRS have the ability to collect the assessment based on the amount ordered as restitution.</a:t>
            </a:r>
          </a:p>
          <a:p>
            <a:pPr lvl="1"/>
            <a:r>
              <a:rPr lang="en-US" dirty="0" smtClean="0"/>
              <a:t>Criminal restitution and civil tax liability are separate and distinct and the assessment of restitution under 6201(a)(4) is not itself a determination of the actual civil tax liability for the period for which restitution was ordered, and is assessed only “as if such amount were such tax.”  Although the two are distinct, the Service cannot collect twice as that would be impermissible double collection.  When the Service receives the money it shall apply the amounts received against the related civil tax liability for the same period.</a:t>
            </a:r>
            <a:endParaRPr lang="en-US" dirty="0"/>
          </a:p>
        </p:txBody>
      </p:sp>
    </p:spTree>
    <p:extLst>
      <p:ext uri="{BB962C8B-B14F-4D97-AF65-F5344CB8AC3E}">
        <p14:creationId xmlns:p14="http://schemas.microsoft.com/office/powerpoint/2010/main" val="278809859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Memo Regarding Restitution Payments (cont.)</a:t>
            </a:r>
            <a:endParaRPr lang="en-US" b="1" dirty="0"/>
          </a:p>
        </p:txBody>
      </p:sp>
      <p:sp>
        <p:nvSpPr>
          <p:cNvPr id="3" name="Content Placeholder 2"/>
          <p:cNvSpPr>
            <a:spLocks noGrp="1"/>
          </p:cNvSpPr>
          <p:nvPr>
            <p:ph idx="1"/>
          </p:nvPr>
        </p:nvSpPr>
        <p:spPr/>
        <p:txBody>
          <a:bodyPr>
            <a:normAutofit fontScale="85000" lnSpcReduction="10000"/>
          </a:bodyPr>
          <a:lstStyle/>
          <a:p>
            <a:r>
              <a:rPr lang="en-US" dirty="0" smtClean="0"/>
              <a:t>Advisory will receive notification form CI when there are court ordered IRS-related conditions of probation and restitution.  The advisors will generally request a Field Service Investigation and eventually the information will be given to an RO.  </a:t>
            </a:r>
          </a:p>
          <a:p>
            <a:pPr lvl="1"/>
            <a:r>
              <a:rPr lang="en-US" dirty="0" smtClean="0"/>
              <a:t>As of June 2, 2014, a new centralized probation and restitution unit in Dallas, TX will be responsible for probation and restitution Advisory work.  The unit may be reached through its dedicated e-fax number 855-843-3038 and email address, SBSE EEE Dallas Restitution.</a:t>
            </a:r>
          </a:p>
          <a:p>
            <a:pPr lvl="1"/>
            <a:r>
              <a:rPr lang="en-US" dirty="0" smtClean="0"/>
              <a:t>Even though DOJ may also have concurrent responsibility as to the restitution, the IRS is able to work the case in the same way as other civil tax matters, including filing lien notices, levy, seizure, installment agreements, offer in compromise and currently not collectible.</a:t>
            </a:r>
          </a:p>
          <a:p>
            <a:pPr lvl="1"/>
            <a:r>
              <a:rPr lang="en-US" dirty="0" smtClean="0"/>
              <a:t>However, then a court order restitution paid to federal as well as nonfederal victims, the IRS will not pursue enforced collection actions until the nonfederal victims are paid in full.  In those instances, the account ,may be closed as a CNC with a mandatory follow up date based upon the information given.</a:t>
            </a:r>
          </a:p>
          <a:p>
            <a:pPr lvl="1"/>
            <a:r>
              <a:rPr lang="en-US" dirty="0" smtClean="0"/>
              <a:t>It is important that the IRS coordinate with the DOJ as to the terms of the restitution.</a:t>
            </a:r>
            <a:endParaRPr lang="en-US" dirty="0"/>
          </a:p>
        </p:txBody>
      </p:sp>
    </p:spTree>
    <p:extLst>
      <p:ext uri="{BB962C8B-B14F-4D97-AF65-F5344CB8AC3E}">
        <p14:creationId xmlns:p14="http://schemas.microsoft.com/office/powerpoint/2010/main" val="357485018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Memo Regarding Restitution Payments (cont.)</a:t>
            </a:r>
            <a:endParaRPr lang="en-US" dirty="0"/>
          </a:p>
        </p:txBody>
      </p:sp>
      <p:sp>
        <p:nvSpPr>
          <p:cNvPr id="3" name="Content Placeholder 2"/>
          <p:cNvSpPr>
            <a:spLocks noGrp="1"/>
          </p:cNvSpPr>
          <p:nvPr>
            <p:ph idx="1"/>
          </p:nvPr>
        </p:nvSpPr>
        <p:spPr/>
        <p:txBody>
          <a:bodyPr/>
          <a:lstStyle/>
          <a:p>
            <a:pPr lvl="1"/>
            <a:r>
              <a:rPr lang="en-US" dirty="0" smtClean="0"/>
              <a:t>Installment Agreements:  The IRS has the ability to use IAs as part of the restitution based assessment.  However, the agreement must provide for full payment of the restitution-based assessment.  IAs for other civil assessments may be entered into when the agreement will not result in full pay of the restitution based assessment.  The agreement cannot compromise or reduce the amount of the restitution order by the court.  The IA has to comport with the court’s payment plan.  Procedures for issuing IAs are found in IG SBSE 05-0314-0014 and will be incorporated into IRM 5.14.4.</a:t>
            </a:r>
          </a:p>
          <a:p>
            <a:pPr lvl="1"/>
            <a:r>
              <a:rPr lang="en-US" dirty="0" smtClean="0"/>
              <a:t>Offers in Compromise – Must result in full payment.  See IRM 5.8.4.</a:t>
            </a:r>
          </a:p>
          <a:p>
            <a:pPr lvl="1"/>
            <a:r>
              <a:rPr lang="en-US" dirty="0" smtClean="0"/>
              <a:t>Appeals:  The taxpayer is entitled to Appeals but may NOT contest the liability.</a:t>
            </a:r>
          </a:p>
          <a:p>
            <a:pPr lvl="1"/>
            <a:r>
              <a:rPr lang="en-US" dirty="0" smtClean="0"/>
              <a:t>Bankruptcy:  See IG Memorandum SBSE-05-0114-0005 and IRM 5.9.</a:t>
            </a:r>
            <a:endParaRPr lang="en-US" dirty="0"/>
          </a:p>
        </p:txBody>
      </p:sp>
    </p:spTree>
    <p:extLst>
      <p:ext uri="{BB962C8B-B14F-4D97-AF65-F5344CB8AC3E}">
        <p14:creationId xmlns:p14="http://schemas.microsoft.com/office/powerpoint/2010/main" val="175713444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Memo Regarding Restitution Payments (cont.)</a:t>
            </a:r>
            <a:endParaRPr lang="en-US" dirty="0"/>
          </a:p>
        </p:txBody>
      </p:sp>
      <p:sp>
        <p:nvSpPr>
          <p:cNvPr id="3" name="Content Placeholder 2"/>
          <p:cNvSpPr>
            <a:spLocks noGrp="1"/>
          </p:cNvSpPr>
          <p:nvPr>
            <p:ph idx="1"/>
          </p:nvPr>
        </p:nvSpPr>
        <p:spPr/>
        <p:txBody>
          <a:bodyPr/>
          <a:lstStyle/>
          <a:p>
            <a:r>
              <a:rPr lang="en-US" dirty="0" smtClean="0"/>
              <a:t>Restitution modules may be closed due to CNC, hardship, but not while on probation or if the RO cannot contact the taxpayer.  If probation is completed and the taxpayer has been released and then cannot be found, the RO can request that the restitution name be removed on ICS to allow closure.</a:t>
            </a:r>
            <a:endParaRPr lang="en-US" dirty="0"/>
          </a:p>
        </p:txBody>
      </p:sp>
    </p:spTree>
    <p:extLst>
      <p:ext uri="{BB962C8B-B14F-4D97-AF65-F5344CB8AC3E}">
        <p14:creationId xmlns:p14="http://schemas.microsoft.com/office/powerpoint/2010/main" val="4286863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Streamlined, Guaranteed and In-Business Express Installment Agreements.  IRM 5.14.5</a:t>
            </a:r>
            <a:r>
              <a:rPr lang="en-US" dirty="0" smtClean="0"/>
              <a:t/>
            </a:r>
            <a:br>
              <a:rPr lang="en-US" dirty="0" smtClean="0"/>
            </a:br>
            <a:endParaRPr lang="en-US" dirty="0"/>
          </a:p>
        </p:txBody>
      </p:sp>
      <p:sp>
        <p:nvSpPr>
          <p:cNvPr id="3" name="Content Placeholder 2"/>
          <p:cNvSpPr>
            <a:spLocks noGrp="1"/>
          </p:cNvSpPr>
          <p:nvPr>
            <p:ph idx="1"/>
          </p:nvPr>
        </p:nvSpPr>
        <p:spPr/>
        <p:txBody>
          <a:bodyPr>
            <a:normAutofit fontScale="92500"/>
          </a:bodyPr>
          <a:lstStyle/>
          <a:p>
            <a:r>
              <a:rPr lang="en-US" dirty="0" smtClean="0"/>
              <a:t>Guaranteed agreements provide qualified taxpayers who have a one-time account delinquency the statutory right to an agreement if their taxes are $10,000 or less and certain other conditions are met.  Streamlined criteria has two tiers, up to $25,000, and $25,001 - $50,000 and can be used on income tax liabilities and out of business modules.  In-Business Trust Fund Express installments agreements can be secured without securing financial information on BMF (Business Master File Account) accounts up to $25,000.  Streamlined installment agreement may be approved for taxpayers under the following circumstances:</a:t>
            </a:r>
          </a:p>
          <a:p>
            <a:pPr lvl="1"/>
            <a:r>
              <a:rPr lang="en-US" dirty="0" smtClean="0"/>
              <a:t>The aggregate unpaid balance is $50,000 or less.  </a:t>
            </a:r>
          </a:p>
          <a:p>
            <a:pPr lvl="1"/>
            <a:r>
              <a:rPr lang="en-US" dirty="0" smtClean="0"/>
              <a:t>Generally divide the unpaid balance by 72, but must be paid by the CESD (Collection Statute Expiration Date)</a:t>
            </a:r>
          </a:p>
        </p:txBody>
      </p:sp>
    </p:spTree>
    <p:extLst>
      <p:ext uri="{BB962C8B-B14F-4D97-AF65-F5344CB8AC3E}">
        <p14:creationId xmlns:p14="http://schemas.microsoft.com/office/powerpoint/2010/main" val="57099740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6430" y="389431"/>
            <a:ext cx="10515600" cy="1325563"/>
          </a:xfrm>
        </p:spPr>
        <p:txBody>
          <a:bodyPr>
            <a:normAutofit fontScale="90000"/>
          </a:bodyPr>
          <a:lstStyle/>
          <a:p>
            <a:r>
              <a:rPr lang="en-US" b="1" dirty="0"/>
              <a:t>Streamlined, Guaranteed and In-Business Express Installment Agreements.  IRM </a:t>
            </a:r>
            <a:r>
              <a:rPr lang="en-US" b="1" dirty="0" smtClean="0"/>
              <a:t>5.14.5 (cont.)</a:t>
            </a:r>
            <a:endParaRPr lang="en-US" b="1" dirty="0"/>
          </a:p>
        </p:txBody>
      </p:sp>
      <p:sp>
        <p:nvSpPr>
          <p:cNvPr id="3" name="Content Placeholder 2"/>
          <p:cNvSpPr>
            <a:spLocks noGrp="1"/>
          </p:cNvSpPr>
          <p:nvPr>
            <p:ph idx="1"/>
          </p:nvPr>
        </p:nvSpPr>
        <p:spPr/>
        <p:txBody>
          <a:bodyPr>
            <a:normAutofit fontScale="92500" lnSpcReduction="10000"/>
          </a:bodyPr>
          <a:lstStyle/>
          <a:p>
            <a:r>
              <a:rPr lang="en-US" dirty="0" smtClean="0"/>
              <a:t>The following types of taxpayers qualify for streamlined agreements with unpaid balance of assessment of $25,000 or less:</a:t>
            </a:r>
          </a:p>
          <a:p>
            <a:pPr lvl="1"/>
            <a:r>
              <a:rPr lang="en-US" dirty="0" smtClean="0"/>
              <a:t>IMF (Individual Master File)</a:t>
            </a:r>
          </a:p>
          <a:p>
            <a:pPr lvl="1"/>
            <a:r>
              <a:rPr lang="en-US" dirty="0" smtClean="0"/>
              <a:t>BMF (income tax only) and</a:t>
            </a:r>
          </a:p>
          <a:p>
            <a:pPr lvl="1"/>
            <a:r>
              <a:rPr lang="en-US" dirty="0" smtClean="0"/>
              <a:t>Out of business BMF (any tax)</a:t>
            </a:r>
          </a:p>
          <a:p>
            <a:r>
              <a:rPr lang="en-US" dirty="0" smtClean="0"/>
              <a:t>The following taxpayers qualify for streamlined agreements with an aggregate balance of $25,001 - $50,000:</a:t>
            </a:r>
          </a:p>
          <a:p>
            <a:pPr lvl="1"/>
            <a:r>
              <a:rPr lang="en-US" dirty="0" smtClean="0"/>
              <a:t>IMF</a:t>
            </a:r>
          </a:p>
          <a:p>
            <a:pPr lvl="1"/>
            <a:r>
              <a:rPr lang="en-US" dirty="0" smtClean="0"/>
              <a:t>Out of business sole proprietors.</a:t>
            </a:r>
          </a:p>
          <a:p>
            <a:r>
              <a:rPr lang="en-US" dirty="0" smtClean="0"/>
              <a:t>A lien determination is not required, but a decision to file an NFTL has been made document the justification in the case history including the manager’s concurrence.</a:t>
            </a:r>
            <a:endParaRPr lang="en-US" dirty="0"/>
          </a:p>
        </p:txBody>
      </p:sp>
    </p:spTree>
    <p:extLst>
      <p:ext uri="{BB962C8B-B14F-4D97-AF65-F5344CB8AC3E}">
        <p14:creationId xmlns:p14="http://schemas.microsoft.com/office/powerpoint/2010/main" val="332608221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Streamlined, Guaranteed and In-Business Express Installment Agreements.  IRM 5.14.5 (cont.)</a:t>
            </a:r>
            <a:endParaRPr lang="en-US" dirty="0"/>
          </a:p>
        </p:txBody>
      </p:sp>
      <p:sp>
        <p:nvSpPr>
          <p:cNvPr id="3" name="Content Placeholder 2"/>
          <p:cNvSpPr>
            <a:spLocks noGrp="1"/>
          </p:cNvSpPr>
          <p:nvPr>
            <p:ph idx="1"/>
          </p:nvPr>
        </p:nvSpPr>
        <p:spPr/>
        <p:txBody>
          <a:bodyPr/>
          <a:lstStyle/>
          <a:p>
            <a:r>
              <a:rPr lang="en-US" dirty="0" smtClean="0"/>
              <a:t>As with all IAs, the taxpayer must have filed all returns prior to entering into the agreements.</a:t>
            </a:r>
          </a:p>
          <a:p>
            <a:r>
              <a:rPr lang="en-US" dirty="0" smtClean="0"/>
              <a:t>Encourage the taxpayers to bring the account balance below $50,000 (good pointer for practitioners).</a:t>
            </a:r>
          </a:p>
          <a:p>
            <a:pPr lvl="1"/>
            <a:r>
              <a:rPr lang="en-US" dirty="0" smtClean="0"/>
              <a:t>Avoids the need for financial statements</a:t>
            </a:r>
          </a:p>
          <a:p>
            <a:pPr lvl="1"/>
            <a:r>
              <a:rPr lang="en-US" dirty="0" smtClean="0"/>
              <a:t>Qualify for streamlined agreements</a:t>
            </a:r>
          </a:p>
          <a:p>
            <a:pPr lvl="1"/>
            <a:r>
              <a:rPr lang="en-US" dirty="0" smtClean="0"/>
              <a:t>May avoid a tax lien.</a:t>
            </a:r>
          </a:p>
          <a:p>
            <a:r>
              <a:rPr lang="en-US" dirty="0" smtClean="0"/>
              <a:t>Taxpayers may be granted streamlined agreements even if they can pay their accounts in full.  Discuss interest and penalties with the taxpayers.</a:t>
            </a:r>
          </a:p>
          <a:p>
            <a:endParaRPr lang="en-US" dirty="0"/>
          </a:p>
        </p:txBody>
      </p:sp>
    </p:spTree>
    <p:extLst>
      <p:ext uri="{BB962C8B-B14F-4D97-AF65-F5344CB8AC3E}">
        <p14:creationId xmlns:p14="http://schemas.microsoft.com/office/powerpoint/2010/main" val="228876191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Streamlined, Guaranteed and In-Business Express Installment Agreements.  IRM 5.14.5 (cont.)</a:t>
            </a:r>
            <a:endParaRPr lang="en-US" dirty="0"/>
          </a:p>
        </p:txBody>
      </p:sp>
      <p:sp>
        <p:nvSpPr>
          <p:cNvPr id="3" name="Content Placeholder 2"/>
          <p:cNvSpPr>
            <a:spLocks noGrp="1"/>
          </p:cNvSpPr>
          <p:nvPr>
            <p:ph idx="1"/>
          </p:nvPr>
        </p:nvSpPr>
        <p:spPr/>
        <p:txBody>
          <a:bodyPr/>
          <a:lstStyle/>
          <a:p>
            <a:r>
              <a:rPr lang="en-US" dirty="0" smtClean="0"/>
              <a:t>IRS must accept streamlined agreements under IRC 6159(c) from the following individuals:</a:t>
            </a:r>
          </a:p>
          <a:p>
            <a:pPr lvl="1"/>
            <a:r>
              <a:rPr lang="en-US" dirty="0" smtClean="0"/>
              <a:t>Owe taxes (exclude penalties and interest) of $10,000 or less;</a:t>
            </a:r>
          </a:p>
          <a:p>
            <a:pPr lvl="1"/>
            <a:r>
              <a:rPr lang="en-US" dirty="0" smtClean="0"/>
              <a:t>Have filed their returns and paid the tax for the prior 5 years;</a:t>
            </a:r>
          </a:p>
          <a:p>
            <a:pPr lvl="1"/>
            <a:r>
              <a:rPr lang="en-US" dirty="0" smtClean="0"/>
              <a:t>Agree to pay the tax within 3 years;</a:t>
            </a:r>
          </a:p>
          <a:p>
            <a:pPr lvl="1"/>
            <a:r>
              <a:rPr lang="en-US" dirty="0" smtClean="0"/>
              <a:t>Agree to pay file and pay all taxes during the term of the agreement; and</a:t>
            </a:r>
          </a:p>
          <a:p>
            <a:pPr lvl="1"/>
            <a:r>
              <a:rPr lang="en-US" dirty="0" smtClean="0"/>
              <a:t>Have not entered into an installment agreement during the preceding 5 years.</a:t>
            </a:r>
          </a:p>
          <a:p>
            <a:pPr marL="457200" lvl="1" indent="0">
              <a:buNone/>
            </a:pPr>
            <a:endParaRPr lang="en-US" dirty="0" smtClean="0"/>
          </a:p>
        </p:txBody>
      </p:sp>
    </p:spTree>
    <p:extLst>
      <p:ext uri="{BB962C8B-B14F-4D97-AF65-F5344CB8AC3E}">
        <p14:creationId xmlns:p14="http://schemas.microsoft.com/office/powerpoint/2010/main" val="35789476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Offers in Compromise </a:t>
            </a:r>
            <a:br>
              <a:rPr lang="en-US" b="1" dirty="0" smtClean="0"/>
            </a:br>
            <a:r>
              <a:rPr lang="en-US" b="1" dirty="0" smtClean="0"/>
              <a:t>2012 Changes</a:t>
            </a:r>
            <a:endParaRPr lang="en-US" b="1" dirty="0"/>
          </a:p>
        </p:txBody>
      </p:sp>
      <p:sp>
        <p:nvSpPr>
          <p:cNvPr id="3" name="Content Placeholder 2"/>
          <p:cNvSpPr>
            <a:spLocks noGrp="1"/>
          </p:cNvSpPr>
          <p:nvPr>
            <p:ph idx="1"/>
          </p:nvPr>
        </p:nvSpPr>
        <p:spPr/>
        <p:txBody>
          <a:bodyPr/>
          <a:lstStyle/>
          <a:p>
            <a:pPr lvl="1"/>
            <a:r>
              <a:rPr lang="en-US" dirty="0" smtClean="0"/>
              <a:t>The Allowable Living standards have been expanded to include an allowance for credit card payments, bank fees and other bank charges.</a:t>
            </a:r>
          </a:p>
          <a:p>
            <a:pPr lvl="1"/>
            <a:r>
              <a:rPr lang="en-US" dirty="0" smtClean="0"/>
              <a:t>See SBSE-05-0512-041 for Interim Guidance on OICs.</a:t>
            </a:r>
          </a:p>
          <a:p>
            <a:pPr lvl="1"/>
            <a:r>
              <a:rPr lang="en-US" dirty="0" smtClean="0"/>
              <a:t>See IRM 5.8.5</a:t>
            </a:r>
            <a:endParaRPr lang="en-US" dirty="0"/>
          </a:p>
        </p:txBody>
      </p:sp>
    </p:spTree>
    <p:extLst>
      <p:ext uri="{BB962C8B-B14F-4D97-AF65-F5344CB8AC3E}">
        <p14:creationId xmlns:p14="http://schemas.microsoft.com/office/powerpoint/2010/main" val="194121771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Streamlined, Guaranteed and In-Business Express Installment Agreements.  IRM 5.14.5 (cont.)</a:t>
            </a:r>
            <a:endParaRPr lang="en-US" dirty="0"/>
          </a:p>
        </p:txBody>
      </p:sp>
      <p:sp>
        <p:nvSpPr>
          <p:cNvPr id="3" name="Content Placeholder 2"/>
          <p:cNvSpPr>
            <a:spLocks noGrp="1"/>
          </p:cNvSpPr>
          <p:nvPr>
            <p:ph idx="1"/>
          </p:nvPr>
        </p:nvSpPr>
        <p:spPr/>
        <p:txBody>
          <a:bodyPr/>
          <a:lstStyle/>
          <a:p>
            <a:r>
              <a:rPr lang="en-US" dirty="0"/>
              <a:t>In Business Trust Fund (IBTF) Installment Agreement shall be granted if:</a:t>
            </a:r>
          </a:p>
          <a:p>
            <a:pPr lvl="1"/>
            <a:r>
              <a:rPr lang="en-US" dirty="0" smtClean="0"/>
              <a:t>The aggregate unpaid assessments is $25,000 or less, which includes tax, interest and penalties.</a:t>
            </a:r>
          </a:p>
          <a:p>
            <a:pPr lvl="1"/>
            <a:r>
              <a:rPr lang="en-US" dirty="0" smtClean="0"/>
              <a:t>Can be granted where the first payment brings the balance down to the $25,000 criteria.  This must be done prior to granting the express agreement.</a:t>
            </a:r>
          </a:p>
          <a:p>
            <a:pPr lvl="1"/>
            <a:r>
              <a:rPr lang="en-US" dirty="0" smtClean="0"/>
              <a:t>Must be paid in 24 months.</a:t>
            </a:r>
          </a:p>
          <a:p>
            <a:pPr lvl="1"/>
            <a:r>
              <a:rPr lang="en-US" dirty="0" smtClean="0"/>
              <a:t>No financials.</a:t>
            </a:r>
          </a:p>
          <a:p>
            <a:pPr lvl="1"/>
            <a:r>
              <a:rPr lang="en-US" dirty="0" smtClean="0"/>
              <a:t>Must verify filing and payment compliance.</a:t>
            </a:r>
            <a:endParaRPr lang="en-US" dirty="0"/>
          </a:p>
        </p:txBody>
      </p:sp>
    </p:spTree>
    <p:extLst>
      <p:ext uri="{BB962C8B-B14F-4D97-AF65-F5344CB8AC3E}">
        <p14:creationId xmlns:p14="http://schemas.microsoft.com/office/powerpoint/2010/main" val="219912336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Dixon v. Commissioner, 141 T.C. No. 3 </a:t>
            </a:r>
            <a:br>
              <a:rPr lang="en-US" b="1" dirty="0" smtClean="0"/>
            </a:br>
            <a:r>
              <a:rPr lang="en-US" b="1" dirty="0" smtClean="0"/>
              <a:t>(September 3, 2013) IRS Non. </a:t>
            </a:r>
            <a:r>
              <a:rPr lang="en-US" b="1" dirty="0" err="1" smtClean="0"/>
              <a:t>Acq</a:t>
            </a:r>
            <a:r>
              <a:rPr lang="en-US" b="1" dirty="0" smtClean="0"/>
              <a:t>.</a:t>
            </a:r>
            <a:endParaRPr lang="en-US" b="1" dirty="0"/>
          </a:p>
        </p:txBody>
      </p:sp>
      <p:sp>
        <p:nvSpPr>
          <p:cNvPr id="3" name="Content Placeholder 2"/>
          <p:cNvSpPr>
            <a:spLocks noGrp="1"/>
          </p:cNvSpPr>
          <p:nvPr>
            <p:ph idx="1"/>
          </p:nvPr>
        </p:nvSpPr>
        <p:spPr/>
        <p:txBody>
          <a:bodyPr>
            <a:normAutofit fontScale="77500" lnSpcReduction="20000"/>
          </a:bodyPr>
          <a:lstStyle/>
          <a:p>
            <a:r>
              <a:rPr lang="en-US" dirty="0" smtClean="0"/>
              <a:t>James </a:t>
            </a:r>
            <a:r>
              <a:rPr lang="en-US" dirty="0"/>
              <a:t>and Sharon Dixon pleaded guilty to failure to file individual income tax returns and agreed to pay $61,021 to the IRS. Their accountant later determined they owed an additional $30,202. The Dixons forwarded both amounts to their company, </a:t>
            </a:r>
            <a:r>
              <a:rPr lang="en-US" dirty="0" err="1"/>
              <a:t>Tryco</a:t>
            </a:r>
            <a:r>
              <a:rPr lang="en-US" dirty="0"/>
              <a:t> Corp., with instructions that the amounts should be applied to their individual income tax liability</a:t>
            </a:r>
            <a:r>
              <a:rPr lang="en-US" dirty="0" smtClean="0"/>
              <a:t>.  The Dixon’s designated the payment against their personal income tax.  The IRS originally agreed and then decided that the amounts should be applied towards employment taxes, which exceeded $23,000,000.  The Tax Court agreed with the taxpayers and held in a split decision that the IRS abused its discretion by not honoring the third party designation.</a:t>
            </a:r>
            <a:endParaRPr lang="en-US" dirty="0"/>
          </a:p>
          <a:p>
            <a:r>
              <a:rPr lang="en-US" dirty="0" smtClean="0"/>
              <a:t>The </a:t>
            </a:r>
            <a:r>
              <a:rPr lang="en-US" dirty="0"/>
              <a:t>IRS said in the AOD </a:t>
            </a:r>
            <a:r>
              <a:rPr lang="en-US" dirty="0" smtClean="0"/>
              <a:t>2014-01, that </a:t>
            </a:r>
            <a:r>
              <a:rPr lang="en-US" dirty="0"/>
              <a:t>it disagreed “with the Tax Court that employment tax payments that were not withheld at the source may be designated by an employer to a specific employee's income tax liability.”</a:t>
            </a:r>
          </a:p>
          <a:p>
            <a:r>
              <a:rPr lang="en-US" dirty="0" smtClean="0"/>
              <a:t>The IRS contended that under</a:t>
            </a:r>
            <a:r>
              <a:rPr lang="en-US" dirty="0"/>
              <a:t> </a:t>
            </a:r>
            <a:r>
              <a:rPr lang="en-US" u="sng" dirty="0">
                <a:hlinkClick r:id="rId3"/>
              </a:rPr>
              <a:t>§3402</a:t>
            </a:r>
            <a:r>
              <a:rPr lang="en-US" dirty="0"/>
              <a:t> and </a:t>
            </a:r>
            <a:r>
              <a:rPr lang="en-US" u="sng" dirty="0">
                <a:hlinkClick r:id="rId4"/>
              </a:rPr>
              <a:t>§31(a)</a:t>
            </a:r>
            <a:r>
              <a:rPr lang="en-US" dirty="0"/>
              <a:t>, “an employee may only get a credit for income taxes withheld at the source. If the income tax is not withheld at the source, a later payment by the employer of its liability for the tax it should have withheld will not result in a credit to the </a:t>
            </a:r>
            <a:r>
              <a:rPr lang="en-US" dirty="0" smtClean="0"/>
              <a:t>employee</a:t>
            </a:r>
            <a:r>
              <a:rPr lang="en-US" dirty="0"/>
              <a:t>.</a:t>
            </a:r>
            <a:r>
              <a:rPr lang="en-US" dirty="0" smtClean="0"/>
              <a:t>”</a:t>
            </a:r>
            <a:endParaRPr lang="en-US" dirty="0"/>
          </a:p>
        </p:txBody>
      </p:sp>
    </p:spTree>
    <p:extLst>
      <p:ext uri="{BB962C8B-B14F-4D97-AF65-F5344CB8AC3E}">
        <p14:creationId xmlns:p14="http://schemas.microsoft.com/office/powerpoint/2010/main" val="347729692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3600" b="1" dirty="0" smtClean="0"/>
              <a:t>Hawkins v. Franchise Tax Board</a:t>
            </a:r>
            <a:br>
              <a:rPr lang="en-US" sz="3600" b="1" dirty="0" smtClean="0"/>
            </a:br>
            <a:r>
              <a:rPr lang="en-US" sz="3600" b="1" dirty="0" smtClean="0"/>
              <a:t>__ F.3d__ (2014 WL 4494845 (9</a:t>
            </a:r>
            <a:r>
              <a:rPr lang="en-US" sz="3600" b="1" baseline="30000" dirty="0" smtClean="0"/>
              <a:t>th</a:t>
            </a:r>
            <a:r>
              <a:rPr lang="en-US" sz="3600" b="1" dirty="0" smtClean="0"/>
              <a:t> Cir. No. 11-16276, Sept. 15, 2014)</a:t>
            </a:r>
            <a:endParaRPr lang="en-US" sz="3600" b="1" dirty="0"/>
          </a:p>
        </p:txBody>
      </p:sp>
      <p:sp>
        <p:nvSpPr>
          <p:cNvPr id="3" name="Content Placeholder 2"/>
          <p:cNvSpPr>
            <a:spLocks noGrp="1"/>
          </p:cNvSpPr>
          <p:nvPr>
            <p:ph idx="1"/>
          </p:nvPr>
        </p:nvSpPr>
        <p:spPr/>
        <p:txBody>
          <a:bodyPr>
            <a:normAutofit lnSpcReduction="10000"/>
          </a:bodyPr>
          <a:lstStyle/>
          <a:p>
            <a:r>
              <a:rPr lang="en-US" dirty="0" smtClean="0"/>
              <a:t>The 9</a:t>
            </a:r>
            <a:r>
              <a:rPr lang="en-US" baseline="30000" dirty="0" smtClean="0"/>
              <a:t>th</a:t>
            </a:r>
            <a:r>
              <a:rPr lang="en-US" dirty="0" smtClean="0"/>
              <a:t> Circuit interpreted “willfully” to require a specific intent on the part of the debtor to evade  taxes, which must be evidenced by some affirmative act of evasion committed by the debtor.  The 3</a:t>
            </a:r>
            <a:r>
              <a:rPr lang="en-US" baseline="30000" dirty="0" smtClean="0"/>
              <a:t>rd</a:t>
            </a:r>
            <a:r>
              <a:rPr lang="en-US" dirty="0" smtClean="0"/>
              <a:t>, 5</a:t>
            </a:r>
            <a:r>
              <a:rPr lang="en-US" baseline="30000" dirty="0" smtClean="0"/>
              <a:t>th</a:t>
            </a:r>
            <a:r>
              <a:rPr lang="en-US" dirty="0" smtClean="0"/>
              <a:t> and 7</a:t>
            </a:r>
            <a:r>
              <a:rPr lang="en-US" baseline="30000" dirty="0" smtClean="0"/>
              <a:t>th</a:t>
            </a:r>
            <a:r>
              <a:rPr lang="en-US" dirty="0" smtClean="0"/>
              <a:t> Circuits has all held taxpayers to a much harsher rule, in which “willfully” requires only that the debtor may a voluntary and conscious choice to use money for non-tax purposes at a time when the debtor has the means to pay on the tax liability now sought to be discharged.</a:t>
            </a:r>
          </a:p>
          <a:p>
            <a:r>
              <a:rPr lang="en-US" dirty="0" smtClean="0"/>
              <a:t>As an example, if a taxpayer lives a lavish lifestyle and spends money on cars, vacations, jewelry, art, etc., then that is sufficient for a court to find that there was a willful attempt to evade or defeat tax and render the tax debt non-dischargeable.  </a:t>
            </a:r>
          </a:p>
          <a:p>
            <a:endParaRPr lang="en-US" dirty="0"/>
          </a:p>
        </p:txBody>
      </p:sp>
    </p:spTree>
    <p:extLst>
      <p:ext uri="{BB962C8B-B14F-4D97-AF65-F5344CB8AC3E}">
        <p14:creationId xmlns:p14="http://schemas.microsoft.com/office/powerpoint/2010/main" val="332191854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 </a:t>
            </a:r>
            <a:r>
              <a:rPr lang="en-US" b="1" dirty="0" smtClean="0"/>
              <a:t>Hawkins v. Commissioner (cont.)</a:t>
            </a:r>
            <a:endParaRPr lang="en-US" dirty="0"/>
          </a:p>
        </p:txBody>
      </p:sp>
      <p:sp>
        <p:nvSpPr>
          <p:cNvPr id="3" name="Content Placeholder 2"/>
          <p:cNvSpPr>
            <a:spLocks noGrp="1"/>
          </p:cNvSpPr>
          <p:nvPr>
            <p:ph idx="1"/>
          </p:nvPr>
        </p:nvSpPr>
        <p:spPr/>
        <p:txBody>
          <a:bodyPr/>
          <a:lstStyle/>
          <a:p>
            <a:r>
              <a:rPr lang="en-US" dirty="0" smtClean="0"/>
              <a:t>The court in Hawkins stated that in order to prove “willfulness”, someone would have to prove a connection between lavish spending and a specific intent in Mr. </a:t>
            </a:r>
            <a:r>
              <a:rPr lang="en-US" dirty="0" err="1" smtClean="0"/>
              <a:t>Hawkin’s</a:t>
            </a:r>
            <a:r>
              <a:rPr lang="en-US" dirty="0" smtClean="0"/>
              <a:t> and willfulness required a specific intent to evade.</a:t>
            </a:r>
          </a:p>
          <a:p>
            <a:r>
              <a:rPr lang="en-US" dirty="0" smtClean="0"/>
              <a:t>The 9</a:t>
            </a:r>
            <a:r>
              <a:rPr lang="en-US" baseline="30000" dirty="0" smtClean="0"/>
              <a:t>th</a:t>
            </a:r>
            <a:r>
              <a:rPr lang="en-US" dirty="0" smtClean="0"/>
              <a:t> Circuit looked at the criminal statutes in the IRC to determine “willfully” and the other circuits look at civil provisions of the IRC such as 6672.</a:t>
            </a:r>
          </a:p>
          <a:p>
            <a:r>
              <a:rPr lang="en-US" dirty="0" smtClean="0"/>
              <a:t>Will the Supreme Court decide?</a:t>
            </a:r>
            <a:endParaRPr lang="en-US" dirty="0"/>
          </a:p>
        </p:txBody>
      </p:sp>
    </p:spTree>
    <p:extLst>
      <p:ext uri="{BB962C8B-B14F-4D97-AF65-F5344CB8AC3E}">
        <p14:creationId xmlns:p14="http://schemas.microsoft.com/office/powerpoint/2010/main" val="22557736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IRS GIFT TAX AUDITS ON THE RISE</a:t>
            </a:r>
            <a:endParaRPr lang="en-US" b="1" dirty="0"/>
          </a:p>
        </p:txBody>
      </p:sp>
      <p:sp>
        <p:nvSpPr>
          <p:cNvPr id="3" name="Content Placeholder 2"/>
          <p:cNvSpPr>
            <a:spLocks noGrp="1"/>
          </p:cNvSpPr>
          <p:nvPr>
            <p:ph idx="1"/>
          </p:nvPr>
        </p:nvSpPr>
        <p:spPr/>
        <p:txBody>
          <a:bodyPr>
            <a:normAutofit fontScale="92500" lnSpcReduction="20000"/>
          </a:bodyPr>
          <a:lstStyle/>
          <a:p>
            <a:r>
              <a:rPr lang="en-US" dirty="0" smtClean="0"/>
              <a:t>The IRS estimates that between 60% to 90% of taxpayers that transfer real property to family owners fail to file and pay gift taxes.  </a:t>
            </a:r>
          </a:p>
          <a:p>
            <a:r>
              <a:rPr lang="en-US" dirty="0" smtClean="0"/>
              <a:t>The IRS has started its Gift Tax Compliance Program by using the “John Doe” summons.</a:t>
            </a:r>
          </a:p>
          <a:p>
            <a:r>
              <a:rPr lang="en-US" dirty="0" smtClean="0"/>
              <a:t>A “John Doe” summons (used against Swiss banks) essentially compels that party to produce the information requested by the IRS.  It does not identify persons with respect to whose tax liability is at issue since the IRS does not have their names.  It is now being issued to State property tax authorizes  and request identification of transferors of property where there was no consideration or only nominal consideration involved.</a:t>
            </a:r>
          </a:p>
          <a:p>
            <a:r>
              <a:rPr lang="en-US" dirty="0" smtClean="0"/>
              <a:t>Many States, including California have turned over this information.</a:t>
            </a:r>
          </a:p>
          <a:p>
            <a:r>
              <a:rPr lang="en-US" dirty="0" smtClean="0"/>
              <a:t>IRS has issued new guidance in this area.  See IRM 4.25.1.1.6.2.</a:t>
            </a:r>
            <a:endParaRPr lang="en-US" dirty="0"/>
          </a:p>
        </p:txBody>
      </p:sp>
    </p:spTree>
    <p:extLst>
      <p:ext uri="{BB962C8B-B14F-4D97-AF65-F5344CB8AC3E}">
        <p14:creationId xmlns:p14="http://schemas.microsoft.com/office/powerpoint/2010/main" val="27263826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b="1" dirty="0" smtClean="0"/>
              <a:t>CDP Hearings </a:t>
            </a:r>
            <a:br>
              <a:rPr lang="en-US" b="1" dirty="0" smtClean="0"/>
            </a:br>
            <a:r>
              <a:rPr lang="en-US" b="1" dirty="0" smtClean="0"/>
              <a:t>Counsel Beware</a:t>
            </a:r>
            <a:endParaRPr lang="en-US" b="1" dirty="0"/>
          </a:p>
        </p:txBody>
      </p:sp>
      <p:sp>
        <p:nvSpPr>
          <p:cNvPr id="3" name="Content Placeholder 2"/>
          <p:cNvSpPr>
            <a:spLocks noGrp="1"/>
          </p:cNvSpPr>
          <p:nvPr>
            <p:ph idx="1"/>
          </p:nvPr>
        </p:nvSpPr>
        <p:spPr/>
        <p:txBody>
          <a:bodyPr>
            <a:normAutofit fontScale="92500"/>
          </a:bodyPr>
          <a:lstStyle/>
          <a:p>
            <a:r>
              <a:rPr lang="en-US" dirty="0" smtClean="0"/>
              <a:t>Apparently IRS Counsel in a number of cases have written the tax practitioner’s counsel that if they intend to testify what went on at the CDP hearing to supplement the record, they will have to disqualify themselves.  </a:t>
            </a:r>
          </a:p>
          <a:p>
            <a:pPr lvl="1"/>
            <a:r>
              <a:rPr lang="en-US" dirty="0" smtClean="0"/>
              <a:t>CDP hearings are quite informal and </a:t>
            </a:r>
            <a:r>
              <a:rPr lang="en-US" b="1" dirty="0" smtClean="0"/>
              <a:t>should</a:t>
            </a:r>
            <a:r>
              <a:rPr lang="en-US" dirty="0" smtClean="0"/>
              <a:t> include all correspondence between the Settlement Officer and the Settlement Officer’s Case Activity Record Print.  (That Print consists of entries that are dated and indicate the time spent, similar to accountant’s and attorney’s billings sheets.)  To often the entries on the Print are terse and it is difficult at best to glean what transpired.  It is probably a good idea to always send a confirming letter as to what transpired, but that doesn’t mean that everything is always covered. </a:t>
            </a:r>
            <a:r>
              <a:rPr lang="en-US" dirty="0"/>
              <a:t> </a:t>
            </a:r>
            <a:r>
              <a:rPr lang="en-US" dirty="0" smtClean="0"/>
              <a:t>If you are going to send a letter, do so certified, return-receipt requested and add a standard paragraph requesting that the agent please respond with any discrepancies within 30 days of the signed receipt.</a:t>
            </a:r>
          </a:p>
        </p:txBody>
      </p:sp>
    </p:spTree>
    <p:extLst>
      <p:ext uri="{BB962C8B-B14F-4D97-AF65-F5344CB8AC3E}">
        <p14:creationId xmlns:p14="http://schemas.microsoft.com/office/powerpoint/2010/main" val="7541956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CDP Hearing</a:t>
            </a:r>
            <a:br>
              <a:rPr lang="en-US" b="1" dirty="0" smtClean="0"/>
            </a:br>
            <a:r>
              <a:rPr lang="en-US" b="1" dirty="0" smtClean="0"/>
              <a:t>Counsel Beware (cont.)</a:t>
            </a:r>
            <a:endParaRPr lang="en-US" b="1" dirty="0"/>
          </a:p>
        </p:txBody>
      </p:sp>
      <p:sp>
        <p:nvSpPr>
          <p:cNvPr id="3" name="Content Placeholder 2"/>
          <p:cNvSpPr>
            <a:spLocks noGrp="1"/>
          </p:cNvSpPr>
          <p:nvPr>
            <p:ph idx="1"/>
          </p:nvPr>
        </p:nvSpPr>
        <p:spPr/>
        <p:txBody>
          <a:bodyPr/>
          <a:lstStyle/>
          <a:p>
            <a:r>
              <a:rPr lang="en-US" dirty="0" smtClean="0"/>
              <a:t>The Tax Court has adopted under its Rule 201(a) the ABA Model Rules of Professional Conduct.  ABA Model Rules Rule 3.7, Lawyer as Witness provides:</a:t>
            </a:r>
          </a:p>
          <a:p>
            <a:pPr lvl="1"/>
            <a:r>
              <a:rPr lang="en-US" dirty="0" smtClean="0"/>
              <a:t>(a) A lawyer shall not act as an advocate at a trial in which the lawyer is likely to be a necessary-witness unless:</a:t>
            </a:r>
          </a:p>
          <a:p>
            <a:pPr lvl="2"/>
            <a:r>
              <a:rPr lang="en-US" dirty="0" smtClean="0"/>
              <a:t>(1) the testimony relates to an uncontested issue;</a:t>
            </a:r>
          </a:p>
          <a:p>
            <a:pPr lvl="2"/>
            <a:r>
              <a:rPr lang="en-US" dirty="0" smtClean="0"/>
              <a:t>(2) the testimony relates to the nature and value of legal services rendered in the case; or</a:t>
            </a:r>
          </a:p>
          <a:p>
            <a:pPr lvl="2"/>
            <a:r>
              <a:rPr lang="en-US" dirty="0" smtClean="0"/>
              <a:t>(3) disqualification of the lawyer would work substantial hardship on the client.</a:t>
            </a:r>
          </a:p>
          <a:p>
            <a:pPr lvl="1"/>
            <a:r>
              <a:rPr lang="en-US" dirty="0" smtClean="0"/>
              <a:t>(b)  A lawyer may act as advocate in a trial in which another lawyer in the lawyer’s firm is likely to be called a witness unless precluded from doing so by Rule 1.7 or Rule 1.9.</a:t>
            </a:r>
            <a:endParaRPr lang="en-US" dirty="0"/>
          </a:p>
        </p:txBody>
      </p:sp>
    </p:spTree>
    <p:extLst>
      <p:ext uri="{BB962C8B-B14F-4D97-AF65-F5344CB8AC3E}">
        <p14:creationId xmlns:p14="http://schemas.microsoft.com/office/powerpoint/2010/main" val="12170911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err="1" smtClean="0"/>
              <a:t>Onyango</a:t>
            </a:r>
            <a:r>
              <a:rPr lang="en-US" b="1" i="1" dirty="0" smtClean="0"/>
              <a:t> v. Commissioner, </a:t>
            </a:r>
            <a:r>
              <a:rPr lang="en-US" b="1" dirty="0" smtClean="0"/>
              <a:t>142 T. C. 24 (2014)</a:t>
            </a:r>
            <a:endParaRPr lang="en-US" b="1" i="1" dirty="0"/>
          </a:p>
        </p:txBody>
      </p:sp>
      <p:sp>
        <p:nvSpPr>
          <p:cNvPr id="3" name="Content Placeholder 2"/>
          <p:cNvSpPr>
            <a:spLocks noGrp="1"/>
          </p:cNvSpPr>
          <p:nvPr>
            <p:ph idx="1"/>
          </p:nvPr>
        </p:nvSpPr>
        <p:spPr/>
        <p:txBody>
          <a:bodyPr/>
          <a:lstStyle/>
          <a:p>
            <a:r>
              <a:rPr lang="en-US" dirty="0" smtClean="0"/>
              <a:t>The court held that if an individual receives a certified mail notification that he, she or they should have picked up and fails to do so, they are deemed to have received the notice of deficiency for purposes of IRC Section 6330(c).</a:t>
            </a:r>
          </a:p>
          <a:p>
            <a:endParaRPr lang="en-US" dirty="0"/>
          </a:p>
          <a:p>
            <a:endParaRPr lang="en-US" dirty="0"/>
          </a:p>
        </p:txBody>
      </p:sp>
    </p:spTree>
    <p:extLst>
      <p:ext uri="{BB962C8B-B14F-4D97-AF65-F5344CB8AC3E}">
        <p14:creationId xmlns:p14="http://schemas.microsoft.com/office/powerpoint/2010/main" val="2116653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Is a lien still valid if there is a name change?</a:t>
            </a:r>
            <a:endParaRPr lang="en-US" b="1" dirty="0"/>
          </a:p>
        </p:txBody>
      </p:sp>
      <p:sp>
        <p:nvSpPr>
          <p:cNvPr id="3" name="Content Placeholder 2"/>
          <p:cNvSpPr>
            <a:spLocks noGrp="1"/>
          </p:cNvSpPr>
          <p:nvPr>
            <p:ph idx="1"/>
          </p:nvPr>
        </p:nvSpPr>
        <p:spPr/>
        <p:txBody>
          <a:bodyPr>
            <a:normAutofit lnSpcReduction="10000"/>
          </a:bodyPr>
          <a:lstStyle/>
          <a:p>
            <a:r>
              <a:rPr lang="en-US" dirty="0" smtClean="0"/>
              <a:t>Changes of names occur in marriages or corporate reformations.  They key in cases has been whether the error has made it unlikely that a reasonable searcher of the records would find the notice.  If the error has made the their discovery more difficult, the notices have been invalidated.  </a:t>
            </a:r>
          </a:p>
          <a:p>
            <a:r>
              <a:rPr lang="en-US" dirty="0" smtClean="0"/>
              <a:t>The  </a:t>
            </a:r>
          </a:p>
          <a:p>
            <a:r>
              <a:rPr lang="en-US" dirty="0" smtClean="0"/>
              <a:t>See:  </a:t>
            </a:r>
            <a:r>
              <a:rPr lang="en-US" i="1" dirty="0" smtClean="0"/>
              <a:t>F.P. Baugh v. Little Lake Lumber Co</a:t>
            </a:r>
            <a:r>
              <a:rPr lang="en-US" dirty="0" smtClean="0"/>
              <a:t>., 297 F.2d 692 (9th Cir. 1961), cert. denied, 370 U.S. 909 (1962</a:t>
            </a:r>
            <a:r>
              <a:rPr lang="en-US" i="1" dirty="0" smtClean="0"/>
              <a:t>); </a:t>
            </a:r>
            <a:r>
              <a:rPr lang="en-US" i="1" dirty="0" err="1" smtClean="0"/>
              <a:t>Haye</a:t>
            </a:r>
            <a:r>
              <a:rPr lang="en-US" i="1" dirty="0" smtClean="0"/>
              <a:t> v. United States</a:t>
            </a:r>
            <a:r>
              <a:rPr lang="en-US" dirty="0" smtClean="0"/>
              <a:t>, 461 F. Supp. 1168 (C.D. Cal. 1978); </a:t>
            </a:r>
            <a:r>
              <a:rPr lang="en-US" i="1" dirty="0" smtClean="0"/>
              <a:t>United States v. Clark</a:t>
            </a:r>
            <a:r>
              <a:rPr lang="en-US" dirty="0" smtClean="0"/>
              <a:t>, 81-1 U.S. Tax </a:t>
            </a:r>
            <a:r>
              <a:rPr lang="en-US" dirty="0" err="1" smtClean="0"/>
              <a:t>Cas</a:t>
            </a:r>
            <a:r>
              <a:rPr lang="en-US" dirty="0" smtClean="0"/>
              <a:t>. (CCH) ¶9406 (S.D. Fla. 1981); </a:t>
            </a:r>
            <a:r>
              <a:rPr lang="en-US" i="1" dirty="0" smtClean="0"/>
              <a:t>United States v. Polk</a:t>
            </a:r>
            <a:r>
              <a:rPr lang="en-US" dirty="0" smtClean="0"/>
              <a:t>, 822 F.2d 871 (9th Cir. 1987).</a:t>
            </a:r>
          </a:p>
          <a:p>
            <a:endParaRPr lang="en-US" dirty="0"/>
          </a:p>
        </p:txBody>
      </p:sp>
    </p:spTree>
    <p:extLst>
      <p:ext uri="{BB962C8B-B14F-4D97-AF65-F5344CB8AC3E}">
        <p14:creationId xmlns:p14="http://schemas.microsoft.com/office/powerpoint/2010/main" val="402551138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2518</TotalTime>
  <Words>6057</Words>
  <Application>Microsoft Office PowerPoint</Application>
  <PresentationFormat>Widescreen</PresentationFormat>
  <Paragraphs>237</Paragraphs>
  <Slides>43</Slides>
  <Notes>43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43</vt:i4>
      </vt:variant>
    </vt:vector>
  </HeadingPairs>
  <TitlesOfParts>
    <vt:vector size="47" baseType="lpstr">
      <vt:lpstr>Arial</vt:lpstr>
      <vt:lpstr>Calibri</vt:lpstr>
      <vt:lpstr>Calibri Light</vt:lpstr>
      <vt:lpstr>Office Theme</vt:lpstr>
      <vt:lpstr>Tax Procedure and Collection An Update</vt:lpstr>
      <vt:lpstr>TIGTA AND COMPLIANCE TRENDS AS TO COLLECTION ENFORCEMENT</vt:lpstr>
      <vt:lpstr>Offers and Compromise Good News – Increased Acceptance</vt:lpstr>
      <vt:lpstr>Offers in Compromise  2012 Changes</vt:lpstr>
      <vt:lpstr>IRS GIFT TAX AUDITS ON THE RISE</vt:lpstr>
      <vt:lpstr>CDP Hearings  Counsel Beware</vt:lpstr>
      <vt:lpstr>CDP Hearing Counsel Beware (cont.)</vt:lpstr>
      <vt:lpstr>Onyango v. Commissioner, 142 T. C. 24 (2014)</vt:lpstr>
      <vt:lpstr>Is a lien still valid if there is a name change?</vt:lpstr>
      <vt:lpstr>Larry F. Anderson v. Comm’r,  T.C. Memo 2013-261</vt:lpstr>
      <vt:lpstr>Larry F. Anderson v. Comm’r,  T.C. Memo 2013-261 (cont.)</vt:lpstr>
      <vt:lpstr>Boeri v. U.S., (Cert. denied)</vt:lpstr>
      <vt:lpstr>PTMA 2013-014</vt:lpstr>
      <vt:lpstr>Julia R. Swords Trust v. Comm’r 142 T.C. No. 19</vt:lpstr>
      <vt:lpstr>Julia R. Swords Trust v. Comm’r (cont.)</vt:lpstr>
      <vt:lpstr>Julia R. Swords Trust v. Comm’r (cont.)</vt:lpstr>
      <vt:lpstr>Julia R. Swords Trust v. Comm’r (cont.)</vt:lpstr>
      <vt:lpstr>Bergdale v. Comm’r  T.C. Memo 2014-152 (July 30, 2014)</vt:lpstr>
      <vt:lpstr>Bergdale (cont.)</vt:lpstr>
      <vt:lpstr>Bergdale v. Comm’r (cont.)</vt:lpstr>
      <vt:lpstr>Eichler v. Commissioner 143 T.C. No. 2 (July 23, 2014)</vt:lpstr>
      <vt:lpstr>Lacy-Thompson v. Commissioner T.C. Memo 2014-137 (July 14, 2014)</vt:lpstr>
      <vt:lpstr>United States v. Winsper,  114 AFTR 2d 2014-5218 (W.D. Ky. July 15, 2014)</vt:lpstr>
      <vt:lpstr>Winsper (cont.)</vt:lpstr>
      <vt:lpstr>Winsper (cont.)</vt:lpstr>
      <vt:lpstr>PTMA-2013-02 CRIMINAL RESTITUION AND NOLS</vt:lpstr>
      <vt:lpstr>Revenue Procedure 2003-71 Offer in Compromise – Rejection on Public Policy Grounds</vt:lpstr>
      <vt:lpstr>Offers in Compromise Public Policy Rejection P-5-89</vt:lpstr>
      <vt:lpstr>Offers in Compromise Public Policy Rejection (cont.)</vt:lpstr>
      <vt:lpstr>Ronald Isley v. Commissioner, 141 TC 349</vt:lpstr>
      <vt:lpstr>Ronald Isley v. Comm’r (cont.)</vt:lpstr>
      <vt:lpstr> Memo Regarding Restitution Payments SBSE 05-0614-0052  June 24, 2014</vt:lpstr>
      <vt:lpstr>Memo Regarding Restitution Payments (cont.)</vt:lpstr>
      <vt:lpstr>Memo Regarding Restitution Payments (cont.)</vt:lpstr>
      <vt:lpstr>Memo Regarding Restitution Payments (cont.)</vt:lpstr>
      <vt:lpstr>Streamlined, Guaranteed and In-Business Express Installment Agreements.  IRM 5.14.5 </vt:lpstr>
      <vt:lpstr>Streamlined, Guaranteed and In-Business Express Installment Agreements.  IRM 5.14.5 (cont.)</vt:lpstr>
      <vt:lpstr>Streamlined, Guaranteed and In-Business Express Installment Agreements.  IRM 5.14.5 (cont.)</vt:lpstr>
      <vt:lpstr>Streamlined, Guaranteed and In-Business Express Installment Agreements.  IRM 5.14.5 (cont.)</vt:lpstr>
      <vt:lpstr>Streamlined, Guaranteed and In-Business Express Installment Agreements.  IRM 5.14.5 (cont.)</vt:lpstr>
      <vt:lpstr>Dixon v. Commissioner, 141 T.C. No. 3  (September 3, 2013) IRS Non. Acq.</vt:lpstr>
      <vt:lpstr>Hawkins v. Franchise Tax Board __ F.3d__ (2014 WL 4494845 (9th Cir. No. 11-16276, Sept. 15, 2014)</vt:lpstr>
      <vt:lpstr> Hawkins v. Commissioner (cont.)</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Tax Procedure and Collection An Update</dc:title>
  <dc:creator>David Rice</dc:creator>
  <cp:lastModifiedBy>David Rice</cp:lastModifiedBy>
  <cp:revision>59</cp:revision>
  <dcterms:created xsi:type="dcterms:W3CDTF">2014-10-07T17:15:58Z</dcterms:created>
  <dcterms:modified xsi:type="dcterms:W3CDTF">2014-10-13T23:36:14Z</dcterms:modified>
</cp:coreProperties>
</file>